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sldIdLst>
    <p:sldId id="256" r:id="rId2"/>
    <p:sldId id="407" r:id="rId3"/>
    <p:sldId id="417" r:id="rId4"/>
    <p:sldId id="351" r:id="rId5"/>
    <p:sldId id="418" r:id="rId6"/>
    <p:sldId id="284" r:id="rId7"/>
    <p:sldId id="257" r:id="rId8"/>
    <p:sldId id="354" r:id="rId9"/>
    <p:sldId id="355" r:id="rId10"/>
    <p:sldId id="300" r:id="rId11"/>
    <p:sldId id="289" r:id="rId12"/>
    <p:sldId id="292" r:id="rId13"/>
    <p:sldId id="269" r:id="rId14"/>
    <p:sldId id="281" r:id="rId15"/>
    <p:sldId id="430" r:id="rId16"/>
    <p:sldId id="431" r:id="rId17"/>
    <p:sldId id="411" r:id="rId18"/>
    <p:sldId id="410" r:id="rId19"/>
    <p:sldId id="268" r:id="rId20"/>
    <p:sldId id="404" r:id="rId21"/>
    <p:sldId id="271" r:id="rId22"/>
    <p:sldId id="282" r:id="rId23"/>
    <p:sldId id="398" r:id="rId24"/>
    <p:sldId id="399" r:id="rId25"/>
    <p:sldId id="403" r:id="rId26"/>
    <p:sldId id="378" r:id="rId27"/>
    <p:sldId id="379" r:id="rId28"/>
    <p:sldId id="380" r:id="rId29"/>
    <p:sldId id="419" r:id="rId30"/>
    <p:sldId id="270" r:id="rId31"/>
    <p:sldId id="263" r:id="rId32"/>
    <p:sldId id="420" r:id="rId33"/>
    <p:sldId id="273" r:id="rId34"/>
    <p:sldId id="424" r:id="rId35"/>
    <p:sldId id="274" r:id="rId36"/>
    <p:sldId id="288" r:id="rId37"/>
    <p:sldId id="425" r:id="rId38"/>
    <p:sldId id="426" r:id="rId39"/>
    <p:sldId id="275" r:id="rId40"/>
    <p:sldId id="421" r:id="rId41"/>
    <p:sldId id="276" r:id="rId42"/>
    <p:sldId id="299" r:id="rId43"/>
    <p:sldId id="434" r:id="rId44"/>
    <p:sldId id="435" r:id="rId45"/>
    <p:sldId id="364" r:id="rId46"/>
    <p:sldId id="325" r:id="rId47"/>
    <p:sldId id="262" r:id="rId48"/>
    <p:sldId id="280" r:id="rId49"/>
    <p:sldId id="436" r:id="rId50"/>
    <p:sldId id="437" r:id="rId51"/>
    <p:sldId id="432" r:id="rId52"/>
    <p:sldId id="433" r:id="rId53"/>
    <p:sldId id="438" r:id="rId54"/>
    <p:sldId id="439" r:id="rId55"/>
    <p:sldId id="440" r:id="rId56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2" autoAdjust="0"/>
    <p:restoredTop sz="94660"/>
  </p:normalViewPr>
  <p:slideViewPr>
    <p:cSldViewPr>
      <p:cViewPr varScale="1">
        <p:scale>
          <a:sx n="86" d="100"/>
          <a:sy n="86" d="100"/>
        </p:scale>
        <p:origin x="151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9" Type="http://schemas.openxmlformats.org/officeDocument/2006/relationships/slide" Target="slides/slide38.xml" /><Relationship Id="rId21" Type="http://schemas.openxmlformats.org/officeDocument/2006/relationships/slide" Target="slides/slide20.xml" /><Relationship Id="rId34" Type="http://schemas.openxmlformats.org/officeDocument/2006/relationships/slide" Target="slides/slide33.xml" /><Relationship Id="rId42" Type="http://schemas.openxmlformats.org/officeDocument/2006/relationships/slide" Target="slides/slide41.xml" /><Relationship Id="rId47" Type="http://schemas.openxmlformats.org/officeDocument/2006/relationships/slide" Target="slides/slide46.xml" /><Relationship Id="rId50" Type="http://schemas.openxmlformats.org/officeDocument/2006/relationships/slide" Target="slides/slide49.xml" /><Relationship Id="rId55" Type="http://schemas.openxmlformats.org/officeDocument/2006/relationships/slide" Target="slides/slide54.xml" /><Relationship Id="rId7" Type="http://schemas.openxmlformats.org/officeDocument/2006/relationships/slide" Target="slides/slide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41" Type="http://schemas.openxmlformats.org/officeDocument/2006/relationships/slide" Target="slides/slide40.xml" /><Relationship Id="rId54" Type="http://schemas.openxmlformats.org/officeDocument/2006/relationships/slide" Target="slides/slide53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slide" Target="slides/slide31.xml" /><Relationship Id="rId37" Type="http://schemas.openxmlformats.org/officeDocument/2006/relationships/slide" Target="slides/slide36.xml" /><Relationship Id="rId40" Type="http://schemas.openxmlformats.org/officeDocument/2006/relationships/slide" Target="slides/slide39.xml" /><Relationship Id="rId45" Type="http://schemas.openxmlformats.org/officeDocument/2006/relationships/slide" Target="slides/slide44.xml" /><Relationship Id="rId53" Type="http://schemas.openxmlformats.org/officeDocument/2006/relationships/slide" Target="slides/slide52.xml" /><Relationship Id="rId58" Type="http://schemas.openxmlformats.org/officeDocument/2006/relationships/presProps" Target="pres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slide" Target="slides/slide35.xml" /><Relationship Id="rId49" Type="http://schemas.openxmlformats.org/officeDocument/2006/relationships/slide" Target="slides/slide48.xml" /><Relationship Id="rId57" Type="http://schemas.openxmlformats.org/officeDocument/2006/relationships/notesMaster" Target="notesMasters/notesMaster1.xml" /><Relationship Id="rId61" Type="http://schemas.openxmlformats.org/officeDocument/2006/relationships/tableStyles" Target="tableStyle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4" Type="http://schemas.openxmlformats.org/officeDocument/2006/relationships/slide" Target="slides/slide43.xml" /><Relationship Id="rId52" Type="http://schemas.openxmlformats.org/officeDocument/2006/relationships/slide" Target="slides/slide51.xml" /><Relationship Id="rId60" Type="http://schemas.openxmlformats.org/officeDocument/2006/relationships/theme" Target="theme/theme1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slide" Target="slides/slide34.xml" /><Relationship Id="rId43" Type="http://schemas.openxmlformats.org/officeDocument/2006/relationships/slide" Target="slides/slide42.xml" /><Relationship Id="rId48" Type="http://schemas.openxmlformats.org/officeDocument/2006/relationships/slide" Target="slides/slide47.xml" /><Relationship Id="rId56" Type="http://schemas.openxmlformats.org/officeDocument/2006/relationships/slide" Target="slides/slide55.xml" /><Relationship Id="rId8" Type="http://schemas.openxmlformats.org/officeDocument/2006/relationships/slide" Target="slides/slide7.xml" /><Relationship Id="rId51" Type="http://schemas.openxmlformats.org/officeDocument/2006/relationships/slide" Target="slides/slide50.xml" /><Relationship Id="rId3" Type="http://schemas.openxmlformats.org/officeDocument/2006/relationships/slide" Target="slides/slide2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slide" Target="slides/slide32.xml" /><Relationship Id="rId38" Type="http://schemas.openxmlformats.org/officeDocument/2006/relationships/slide" Target="slides/slide37.xml" /><Relationship Id="rId46" Type="http://schemas.openxmlformats.org/officeDocument/2006/relationships/slide" Target="slides/slide45.xml" /><Relationship Id="rId59" Type="http://schemas.openxmlformats.org/officeDocument/2006/relationships/viewProps" Target="viewProps.xml" 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E:\Perfil_Populacao_Situacao_Rua%20mod.xlsx" TargetMode="External" /><Relationship Id="rId2" Type="http://schemas.microsoft.com/office/2011/relationships/chartColorStyle" Target="colors1.xml" /><Relationship Id="rId1" Type="http://schemas.microsoft.com/office/2011/relationships/chartStyle" Target="style1.xml" 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E:\Perfil_Populacao_Situacao_Rua%20mod.xlsx" TargetMode="External" /><Relationship Id="rId2" Type="http://schemas.microsoft.com/office/2011/relationships/chartColorStyle" Target="colors2.xml" /><Relationship Id="rId1" Type="http://schemas.microsoft.com/office/2011/relationships/chartStyle" Target="style2.xml" 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'Tabelas '!$C$91</c:f>
              <c:strCache>
                <c:ptCount val="1"/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'Tabelas '!$A$92:$A$102</c:f>
              <c:strCache>
                <c:ptCount val="11"/>
                <c:pt idx="0">
                  <c:v>Não sabe/ não lembra</c:v>
                </c:pt>
                <c:pt idx="1">
                  <c:v>Não respondeu</c:v>
                </c:pt>
                <c:pt idx="2">
                  <c:v>Outro</c:v>
                </c:pt>
                <c:pt idx="3">
                  <c:v>Preferência/ opção própria</c:v>
                </c:pt>
                <c:pt idx="4">
                  <c:v>Tratamento de saúde</c:v>
                </c:pt>
                <c:pt idx="5">
                  <c:v>Ameaça/ violência</c:v>
                </c:pt>
                <c:pt idx="6">
                  <c:v>Trabalho</c:v>
                </c:pt>
                <c:pt idx="7">
                  <c:v>Perda de moradia</c:v>
                </c:pt>
                <c:pt idx="8">
                  <c:v>Alcoolismo/ drogas</c:v>
                </c:pt>
                <c:pt idx="9">
                  <c:v>Desemprego</c:v>
                </c:pt>
                <c:pt idx="10">
                  <c:v>Problemas com familiares/companheiro(a)</c:v>
                </c:pt>
              </c:strCache>
            </c:strRef>
          </c:cat>
          <c:val>
            <c:numRef>
              <c:f>'Tabelas '!$C$92:$C$102</c:f>
              <c:numCache>
                <c:formatCode>0%</c:formatCode>
                <c:ptCount val="11"/>
                <c:pt idx="0">
                  <c:v>3.308111703707223E-3</c:v>
                </c:pt>
                <c:pt idx="1">
                  <c:v>1.9236936819223872E-2</c:v>
                </c:pt>
                <c:pt idx="2">
                  <c:v>6.3935049354413395E-2</c:v>
                </c:pt>
                <c:pt idx="3">
                  <c:v>1.9432929074560207E-2</c:v>
                </c:pt>
                <c:pt idx="4">
                  <c:v>2.1072137028282277E-2</c:v>
                </c:pt>
                <c:pt idx="5">
                  <c:v>2.4006081699074679E-2</c:v>
                </c:pt>
                <c:pt idx="6">
                  <c:v>2.6280779692826682E-2</c:v>
                </c:pt>
                <c:pt idx="7">
                  <c:v>0.13001413519902122</c:v>
                </c:pt>
                <c:pt idx="8">
                  <c:v>0.18980365139510852</c:v>
                </c:pt>
                <c:pt idx="9">
                  <c:v>0.22923372967322747</c:v>
                </c:pt>
                <c:pt idx="10">
                  <c:v>0.27367645836055449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A49-4FE3-8FBE-ABC678E68FB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664508575"/>
        <c:axId val="664512319"/>
      </c:barChart>
      <c:catAx>
        <c:axId val="664508575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664512319"/>
        <c:crosses val="autoZero"/>
        <c:auto val="1"/>
        <c:lblAlgn val="ctr"/>
        <c:lblOffset val="100"/>
        <c:noMultiLvlLbl val="0"/>
      </c:catAx>
      <c:valAx>
        <c:axId val="664512319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66450857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'Tabelas '!$C$130</c:f>
              <c:strCache>
                <c:ptCount val="1"/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'Tabelas '!$A$131:$A$137</c:f>
              <c:strCache>
                <c:ptCount val="7"/>
                <c:pt idx="0">
                  <c:v>Nenhum</c:v>
                </c:pt>
                <c:pt idx="1">
                  <c:v>Hospital/Clínica geral</c:v>
                </c:pt>
                <c:pt idx="2">
                  <c:v>Instituição de acolhimento não-governamental</c:v>
                </c:pt>
                <c:pt idx="3">
                  <c:v>CRAS</c:v>
                </c:pt>
                <c:pt idx="4">
                  <c:v>CREAS</c:v>
                </c:pt>
                <c:pt idx="5">
                  <c:v>Instituição de acolhimento governamental</c:v>
                </c:pt>
                <c:pt idx="6">
                  <c:v>Centro POP</c:v>
                </c:pt>
              </c:strCache>
            </c:strRef>
          </c:cat>
          <c:val>
            <c:numRef>
              <c:f>'Tabelas '!$C$131:$C$137</c:f>
              <c:numCache>
                <c:formatCode>0%</c:formatCode>
                <c:ptCount val="7"/>
                <c:pt idx="0">
                  <c:v>4.647238192779498E-2</c:v>
                </c:pt>
                <c:pt idx="1">
                  <c:v>6.1165941202485974E-2</c:v>
                </c:pt>
                <c:pt idx="2">
                  <c:v>6.2824422150322384E-2</c:v>
                </c:pt>
                <c:pt idx="3">
                  <c:v>0.11260212751099835</c:v>
                </c:pt>
                <c:pt idx="4">
                  <c:v>0.16924652591885664</c:v>
                </c:pt>
                <c:pt idx="5">
                  <c:v>0.23637136007076184</c:v>
                </c:pt>
                <c:pt idx="6">
                  <c:v>0.31131724121877985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A49-4FE3-8FBE-ABC678E68FB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664508575"/>
        <c:axId val="664512319"/>
      </c:barChart>
      <c:catAx>
        <c:axId val="664508575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664512319"/>
        <c:crosses val="autoZero"/>
        <c:auto val="1"/>
        <c:lblAlgn val="ctr"/>
        <c:lblOffset val="100"/>
        <c:noMultiLvlLbl val="0"/>
      </c:catAx>
      <c:valAx>
        <c:axId val="664512319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66450857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905442FB-9687-485F-BBDE-17AFECF7566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6D3D0837-F951-4FB2-83CE-F45E794C4E6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205AFF1-8CB5-4CE1-A885-8B8C29386D0E}" type="datetimeFigureOut">
              <a:rPr lang="pt-BR"/>
              <a:pPr>
                <a:defRPr/>
              </a:pPr>
              <a:t>26/09/2018</a:t>
            </a:fld>
            <a:endParaRPr lang="pt-BR"/>
          </a:p>
        </p:txBody>
      </p:sp>
      <p:sp>
        <p:nvSpPr>
          <p:cNvPr id="4" name="Espaço Reservado para Imagem de Slide 3">
            <a:extLst>
              <a:ext uri="{FF2B5EF4-FFF2-40B4-BE49-F238E27FC236}">
                <a16:creationId xmlns:a16="http://schemas.microsoft.com/office/drawing/2014/main" id="{D6AA584E-2C4D-4B72-8AF1-7CEFD59FBC0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>
            <a:extLst>
              <a:ext uri="{FF2B5EF4-FFF2-40B4-BE49-F238E27FC236}">
                <a16:creationId xmlns:a16="http://schemas.microsoft.com/office/drawing/2014/main" id="{E7311F1E-D0E1-42FC-B89C-C826CFBED3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Editar estilos de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E06233C-1C68-431E-8796-4BFD87CB985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BD41E01-5CDA-482A-85E3-F7E4D0A7A9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143FB2A-69B9-4499-BE3A-B7DA628C9DF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 /><Relationship Id="rId1" Type="http://schemas.openxmlformats.org/officeDocument/2006/relationships/notesMaster" Target="../notesMasters/notesMaster1.xml" 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 /><Relationship Id="rId1" Type="http://schemas.openxmlformats.org/officeDocument/2006/relationships/notesMaster" Target="../notesMasters/notesMaster1.xml" 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 /><Relationship Id="rId1" Type="http://schemas.openxmlformats.org/officeDocument/2006/relationships/notesMaster" Target="../notesMasters/notesMaster1.xml" 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 /><Relationship Id="rId1" Type="http://schemas.openxmlformats.org/officeDocument/2006/relationships/notesMaster" Target="../notesMasters/notesMaster1.xml" 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 /><Relationship Id="rId1" Type="http://schemas.openxmlformats.org/officeDocument/2006/relationships/notesMaster" Target="../notesMasters/notesMaster1.xml" 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 /><Relationship Id="rId1" Type="http://schemas.openxmlformats.org/officeDocument/2006/relationships/notesMaster" Target="../notesMasters/notesMaster1.xml" 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 /><Relationship Id="rId1" Type="http://schemas.openxmlformats.org/officeDocument/2006/relationships/notesMaster" Target="../notesMasters/notesMaster1.xml" 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 /><Relationship Id="rId1" Type="http://schemas.openxmlformats.org/officeDocument/2006/relationships/notesMaster" Target="../notesMasters/notesMaster1.xml" 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 /><Relationship Id="rId1" Type="http://schemas.openxmlformats.org/officeDocument/2006/relationships/notesMaster" Target="../notesMasters/notesMaster1.xml" 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 /><Relationship Id="rId1" Type="http://schemas.openxmlformats.org/officeDocument/2006/relationships/notesMaster" Target="../notesMasters/notesMaster1.xml" 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 /><Relationship Id="rId1" Type="http://schemas.openxmlformats.org/officeDocument/2006/relationships/notesMaster" Target="../notesMasters/notesMaster1.xml" 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 /><Relationship Id="rId1" Type="http://schemas.openxmlformats.org/officeDocument/2006/relationships/notesMaster" Target="../notesMasters/notesMaster1.xml" 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 /><Relationship Id="rId1" Type="http://schemas.openxmlformats.org/officeDocument/2006/relationships/notesMaster" Target="../notesMasters/notesMaster1.xml" 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hape 292">
            <a:extLst>
              <a:ext uri="{FF2B5EF4-FFF2-40B4-BE49-F238E27FC236}">
                <a16:creationId xmlns:a16="http://schemas.microsoft.com/office/drawing/2014/main" id="{7466F8CA-5049-4279-8381-0068F7A97B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92188" y="3228975"/>
            <a:ext cx="7942262" cy="3059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ts val="363"/>
              </a:spcBef>
              <a:buClr>
                <a:srgbClr val="000000"/>
              </a:buClr>
              <a:buSzPts val="1400"/>
            </a:pPr>
            <a:endParaRPr lang="pt-BR" altLang="pt-BR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7411" name="Shape 293">
            <a:extLst>
              <a:ext uri="{FF2B5EF4-FFF2-40B4-BE49-F238E27FC236}">
                <a16:creationId xmlns:a16="http://schemas.microsoft.com/office/drawing/2014/main" id="{1BC15371-3340-46C9-91D6-86FA87C200BA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custGeom>
            <a:avLst/>
            <a:gdLst>
              <a:gd name="T0" fmla="*/ 0 w 120000"/>
              <a:gd name="T1" fmla="*/ 0 h 120000"/>
              <a:gd name="T2" fmla="*/ 96267498 w 120000"/>
              <a:gd name="T3" fmla="*/ 0 h 120000"/>
              <a:gd name="T4" fmla="*/ 96267498 w 120000"/>
              <a:gd name="T5" fmla="*/ 54167314 h 120000"/>
              <a:gd name="T6" fmla="*/ 0 w 120000"/>
              <a:gd name="T7" fmla="*/ 54167314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hape 392">
            <a:extLst>
              <a:ext uri="{FF2B5EF4-FFF2-40B4-BE49-F238E27FC236}">
                <a16:creationId xmlns:a16="http://schemas.microsoft.com/office/drawing/2014/main" id="{6AD3DAD5-DE7F-4028-A4BE-D88885EA708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92188" y="3228975"/>
            <a:ext cx="7942262" cy="3059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ts val="363"/>
              </a:spcBef>
              <a:buClr>
                <a:srgbClr val="000000"/>
              </a:buClr>
              <a:buSzPts val="1400"/>
            </a:pPr>
            <a:endParaRPr lang="pt-BR" altLang="pt-BR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19459" name="Shape 393">
            <a:extLst>
              <a:ext uri="{FF2B5EF4-FFF2-40B4-BE49-F238E27FC236}">
                <a16:creationId xmlns:a16="http://schemas.microsoft.com/office/drawing/2014/main" id="{C769F20E-18C4-4807-AA49-3F2FABAEA6BA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custGeom>
            <a:avLst/>
            <a:gdLst>
              <a:gd name="T0" fmla="*/ 0 w 120000"/>
              <a:gd name="T1" fmla="*/ 0 h 120000"/>
              <a:gd name="T2" fmla="*/ 96267498 w 120000"/>
              <a:gd name="T3" fmla="*/ 0 h 120000"/>
              <a:gd name="T4" fmla="*/ 96267498 w 120000"/>
              <a:gd name="T5" fmla="*/ 54167314 h 120000"/>
              <a:gd name="T6" fmla="*/ 0 w 120000"/>
              <a:gd name="T7" fmla="*/ 54167314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hape 197">
            <a:extLst>
              <a:ext uri="{FF2B5EF4-FFF2-40B4-BE49-F238E27FC236}">
                <a16:creationId xmlns:a16="http://schemas.microsoft.com/office/drawing/2014/main" id="{FF08B57C-7D33-477E-9336-A7ED71DB7D74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95325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  <a:gd name="T10" fmla="*/ 0 w 120000"/>
              <a:gd name="T11" fmla="*/ 0 h 120000"/>
              <a:gd name="T12" fmla="*/ 120000 w 120000"/>
              <a:gd name="T13" fmla="*/ 12000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9525" cap="flat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</p:sp>
      <p:sp>
        <p:nvSpPr>
          <p:cNvPr id="21507" name="Shape 198">
            <a:extLst>
              <a:ext uri="{FF2B5EF4-FFF2-40B4-BE49-F238E27FC236}">
                <a16:creationId xmlns:a16="http://schemas.microsoft.com/office/drawing/2014/main" id="{E44B6C53-4B1F-43DE-AB91-105A6BD02503}"/>
              </a:ext>
            </a:extLst>
          </p:cNvPr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ctr" anchorCtr="0" compatLnSpc="1">
            <a:prstTxWarp prst="textNoShape">
              <a:avLst/>
            </a:prstTxWarp>
          </a:bodyPr>
          <a:lstStyle/>
          <a:p>
            <a:pPr marL="457200" indent="-228600">
              <a:spcBef>
                <a:spcPts val="363"/>
              </a:spcBef>
              <a:buClr>
                <a:srgbClr val="000000"/>
              </a:buClr>
              <a:buSzPts val="1400"/>
            </a:pPr>
            <a:endParaRPr lang="en-US" altLang="en-US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hape 197">
            <a:extLst>
              <a:ext uri="{FF2B5EF4-FFF2-40B4-BE49-F238E27FC236}">
                <a16:creationId xmlns:a16="http://schemas.microsoft.com/office/drawing/2014/main" id="{04AC4572-6848-4D4D-B8AA-A64A788D25E0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95325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  <a:gd name="T10" fmla="*/ 0 w 120000"/>
              <a:gd name="T11" fmla="*/ 0 h 120000"/>
              <a:gd name="T12" fmla="*/ 120000 w 120000"/>
              <a:gd name="T13" fmla="*/ 12000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9525" cap="flat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</p:sp>
      <p:sp>
        <p:nvSpPr>
          <p:cNvPr id="23555" name="Shape 198">
            <a:extLst>
              <a:ext uri="{FF2B5EF4-FFF2-40B4-BE49-F238E27FC236}">
                <a16:creationId xmlns:a16="http://schemas.microsoft.com/office/drawing/2014/main" id="{3431CB2E-8D97-4B69-AC4C-04871E52C330}"/>
              </a:ext>
            </a:extLst>
          </p:cNvPr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ctr" anchorCtr="0" compatLnSpc="1">
            <a:prstTxWarp prst="textNoShape">
              <a:avLst/>
            </a:prstTxWarp>
          </a:bodyPr>
          <a:lstStyle/>
          <a:p>
            <a:pPr marL="457200" indent="-228600">
              <a:spcBef>
                <a:spcPts val="363"/>
              </a:spcBef>
              <a:buClr>
                <a:srgbClr val="000000"/>
              </a:buClr>
              <a:buSzPts val="1400"/>
            </a:pPr>
            <a:endParaRPr lang="en-US" altLang="en-US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hape 346">
            <a:extLst>
              <a:ext uri="{FF2B5EF4-FFF2-40B4-BE49-F238E27FC236}">
                <a16:creationId xmlns:a16="http://schemas.microsoft.com/office/drawing/2014/main" id="{4E36E2A2-6E94-49D8-B8B4-7D0554C5160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92188" y="3228975"/>
            <a:ext cx="7942262" cy="3059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ts val="363"/>
              </a:spcBef>
              <a:buClr>
                <a:srgbClr val="000000"/>
              </a:buClr>
              <a:buSzPts val="1400"/>
            </a:pPr>
            <a:endParaRPr lang="pt-BR" altLang="pt-BR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5603" name="Shape 347">
            <a:extLst>
              <a:ext uri="{FF2B5EF4-FFF2-40B4-BE49-F238E27FC236}">
                <a16:creationId xmlns:a16="http://schemas.microsoft.com/office/drawing/2014/main" id="{DAC506C9-68C2-4E53-8778-4854AF28A2E3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custGeom>
            <a:avLst/>
            <a:gdLst>
              <a:gd name="T0" fmla="*/ 0 w 120000"/>
              <a:gd name="T1" fmla="*/ 0 h 120000"/>
              <a:gd name="T2" fmla="*/ 96267498 w 120000"/>
              <a:gd name="T3" fmla="*/ 0 h 120000"/>
              <a:gd name="T4" fmla="*/ 96267498 w 120000"/>
              <a:gd name="T5" fmla="*/ 54167314 h 120000"/>
              <a:gd name="T6" fmla="*/ 0 w 120000"/>
              <a:gd name="T7" fmla="*/ 54167314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hape 337">
            <a:extLst>
              <a:ext uri="{FF2B5EF4-FFF2-40B4-BE49-F238E27FC236}">
                <a16:creationId xmlns:a16="http://schemas.microsoft.com/office/drawing/2014/main" id="{6D6250E3-E3CA-459A-BF38-0AB111405D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92188" y="3228975"/>
            <a:ext cx="7942262" cy="3059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ts val="363"/>
              </a:spcBef>
              <a:buClr>
                <a:srgbClr val="000000"/>
              </a:buClr>
              <a:buSzPts val="1400"/>
            </a:pPr>
            <a:endParaRPr lang="pt-BR" altLang="pt-BR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7651" name="Shape 338">
            <a:extLst>
              <a:ext uri="{FF2B5EF4-FFF2-40B4-BE49-F238E27FC236}">
                <a16:creationId xmlns:a16="http://schemas.microsoft.com/office/drawing/2014/main" id="{F75FF2A2-494D-48A4-859C-41FE5B847AF6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custGeom>
            <a:avLst/>
            <a:gdLst>
              <a:gd name="T0" fmla="*/ 0 w 120000"/>
              <a:gd name="T1" fmla="*/ 0 h 120000"/>
              <a:gd name="T2" fmla="*/ 96267498 w 120000"/>
              <a:gd name="T3" fmla="*/ 0 h 120000"/>
              <a:gd name="T4" fmla="*/ 96267498 w 120000"/>
              <a:gd name="T5" fmla="*/ 54167314 h 120000"/>
              <a:gd name="T6" fmla="*/ 0 w 120000"/>
              <a:gd name="T7" fmla="*/ 54167314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hape 283">
            <a:extLst>
              <a:ext uri="{FF2B5EF4-FFF2-40B4-BE49-F238E27FC236}">
                <a16:creationId xmlns:a16="http://schemas.microsoft.com/office/drawing/2014/main" id="{1F49C8B9-445E-486B-B2EE-33F3D046E7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92188" y="3228975"/>
            <a:ext cx="7942262" cy="3059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ts val="363"/>
              </a:spcBef>
              <a:buClr>
                <a:srgbClr val="000000"/>
              </a:buClr>
              <a:buSzPts val="1400"/>
            </a:pPr>
            <a:endParaRPr lang="pt-BR" altLang="pt-BR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9699" name="Shape 284">
            <a:extLst>
              <a:ext uri="{FF2B5EF4-FFF2-40B4-BE49-F238E27FC236}">
                <a16:creationId xmlns:a16="http://schemas.microsoft.com/office/drawing/2014/main" id="{A5B0EEF5-D1F7-415F-AD65-7064388A66CC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custGeom>
            <a:avLst/>
            <a:gdLst>
              <a:gd name="T0" fmla="*/ 0 w 120000"/>
              <a:gd name="T1" fmla="*/ 0 h 120000"/>
              <a:gd name="T2" fmla="*/ 96267498 w 120000"/>
              <a:gd name="T3" fmla="*/ 0 h 120000"/>
              <a:gd name="T4" fmla="*/ 96267498 w 120000"/>
              <a:gd name="T5" fmla="*/ 54167314 h 120000"/>
              <a:gd name="T6" fmla="*/ 0 w 120000"/>
              <a:gd name="T7" fmla="*/ 54167314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hape 310">
            <a:extLst>
              <a:ext uri="{FF2B5EF4-FFF2-40B4-BE49-F238E27FC236}">
                <a16:creationId xmlns:a16="http://schemas.microsoft.com/office/drawing/2014/main" id="{887C1D3F-3D5E-4836-8A99-1A555FB37D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92188" y="3228975"/>
            <a:ext cx="7942262" cy="3059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ts val="363"/>
              </a:spcBef>
              <a:buClr>
                <a:srgbClr val="000000"/>
              </a:buClr>
              <a:buSzPts val="1400"/>
            </a:pPr>
            <a:endParaRPr lang="pt-BR" altLang="pt-BR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2771" name="Shape 311">
            <a:extLst>
              <a:ext uri="{FF2B5EF4-FFF2-40B4-BE49-F238E27FC236}">
                <a16:creationId xmlns:a16="http://schemas.microsoft.com/office/drawing/2014/main" id="{AF82E5EE-574F-43D6-9ECB-5AD1B84B29F8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custGeom>
            <a:avLst/>
            <a:gdLst>
              <a:gd name="T0" fmla="*/ 0 w 120000"/>
              <a:gd name="T1" fmla="*/ 0 h 120000"/>
              <a:gd name="T2" fmla="*/ 96267498 w 120000"/>
              <a:gd name="T3" fmla="*/ 0 h 120000"/>
              <a:gd name="T4" fmla="*/ 96267498 w 120000"/>
              <a:gd name="T5" fmla="*/ 54167314 h 120000"/>
              <a:gd name="T6" fmla="*/ 0 w 120000"/>
              <a:gd name="T7" fmla="*/ 54167314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hape 398">
            <a:extLst>
              <a:ext uri="{FF2B5EF4-FFF2-40B4-BE49-F238E27FC236}">
                <a16:creationId xmlns:a16="http://schemas.microsoft.com/office/drawing/2014/main" id="{83C53086-1B22-4C1A-A3FA-EB6C8189C5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92188" y="3228975"/>
            <a:ext cx="7942262" cy="3059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ts val="363"/>
              </a:spcBef>
              <a:buClr>
                <a:srgbClr val="000000"/>
              </a:buClr>
              <a:buSzPts val="1400"/>
            </a:pPr>
            <a:endParaRPr lang="pt-BR" altLang="pt-BR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4819" name="Shape 399">
            <a:extLst>
              <a:ext uri="{FF2B5EF4-FFF2-40B4-BE49-F238E27FC236}">
                <a16:creationId xmlns:a16="http://schemas.microsoft.com/office/drawing/2014/main" id="{F374EB44-D6F1-40BD-9C9C-5FA6362DFA05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custGeom>
            <a:avLst/>
            <a:gdLst>
              <a:gd name="T0" fmla="*/ 0 w 120000"/>
              <a:gd name="T1" fmla="*/ 0 h 120000"/>
              <a:gd name="T2" fmla="*/ 96267498 w 120000"/>
              <a:gd name="T3" fmla="*/ 0 h 120000"/>
              <a:gd name="T4" fmla="*/ 96267498 w 120000"/>
              <a:gd name="T5" fmla="*/ 54167314 h 120000"/>
              <a:gd name="T6" fmla="*/ 0 w 120000"/>
              <a:gd name="T7" fmla="*/ 54167314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hape 440">
            <a:extLst>
              <a:ext uri="{FF2B5EF4-FFF2-40B4-BE49-F238E27FC236}">
                <a16:creationId xmlns:a16="http://schemas.microsoft.com/office/drawing/2014/main" id="{8B4927F5-E76C-4E3D-B80A-B0A0023E56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92188" y="3228975"/>
            <a:ext cx="7942262" cy="3059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ts val="363"/>
              </a:spcBef>
              <a:buClr>
                <a:srgbClr val="000000"/>
              </a:buClr>
              <a:buSzPts val="1400"/>
            </a:pPr>
            <a:endParaRPr lang="pt-BR" altLang="pt-BR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0179" name="Shape 441">
            <a:extLst>
              <a:ext uri="{FF2B5EF4-FFF2-40B4-BE49-F238E27FC236}">
                <a16:creationId xmlns:a16="http://schemas.microsoft.com/office/drawing/2014/main" id="{C0012697-D838-45AD-A9BF-F513B58323F6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custGeom>
            <a:avLst/>
            <a:gdLst>
              <a:gd name="T0" fmla="*/ 0 w 120000"/>
              <a:gd name="T1" fmla="*/ 0 h 120000"/>
              <a:gd name="T2" fmla="*/ 96267498 w 120000"/>
              <a:gd name="T3" fmla="*/ 0 h 120000"/>
              <a:gd name="T4" fmla="*/ 96267498 w 120000"/>
              <a:gd name="T5" fmla="*/ 54167314 h 120000"/>
              <a:gd name="T6" fmla="*/ 0 w 120000"/>
              <a:gd name="T7" fmla="*/ 54167314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hape 355">
            <a:extLst>
              <a:ext uri="{FF2B5EF4-FFF2-40B4-BE49-F238E27FC236}">
                <a16:creationId xmlns:a16="http://schemas.microsoft.com/office/drawing/2014/main" id="{61D57F63-01D1-4036-9F90-2760DBFF99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92188" y="3228975"/>
            <a:ext cx="7942262" cy="3059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ts val="363"/>
              </a:spcBef>
              <a:buClr>
                <a:srgbClr val="000000"/>
              </a:buClr>
              <a:buSzPts val="1400"/>
            </a:pPr>
            <a:endParaRPr lang="pt-BR" altLang="pt-BR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6323" name="Shape 356">
            <a:extLst>
              <a:ext uri="{FF2B5EF4-FFF2-40B4-BE49-F238E27FC236}">
                <a16:creationId xmlns:a16="http://schemas.microsoft.com/office/drawing/2014/main" id="{E1004D12-596B-4FC7-80CA-95076393D43C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custGeom>
            <a:avLst/>
            <a:gdLst>
              <a:gd name="T0" fmla="*/ 0 w 120000"/>
              <a:gd name="T1" fmla="*/ 0 h 120000"/>
              <a:gd name="T2" fmla="*/ 96267498 w 120000"/>
              <a:gd name="T3" fmla="*/ 0 h 120000"/>
              <a:gd name="T4" fmla="*/ 96267498 w 120000"/>
              <a:gd name="T5" fmla="*/ 54167314 h 120000"/>
              <a:gd name="T6" fmla="*/ 0 w 120000"/>
              <a:gd name="T7" fmla="*/ 54167314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hape 513">
            <a:extLst>
              <a:ext uri="{FF2B5EF4-FFF2-40B4-BE49-F238E27FC236}">
                <a16:creationId xmlns:a16="http://schemas.microsoft.com/office/drawing/2014/main" id="{B18AEA58-B640-413D-8E67-3F8EB2DCA5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92188" y="3228975"/>
            <a:ext cx="7942262" cy="3059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ts val="363"/>
              </a:spcBef>
              <a:buClr>
                <a:srgbClr val="000000"/>
              </a:buClr>
              <a:buSzPts val="1400"/>
            </a:pPr>
            <a:endParaRPr lang="pt-BR" altLang="pt-BR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58371" name="Shape 514">
            <a:extLst>
              <a:ext uri="{FF2B5EF4-FFF2-40B4-BE49-F238E27FC236}">
                <a16:creationId xmlns:a16="http://schemas.microsoft.com/office/drawing/2014/main" id="{A6119615-B899-4F3B-9596-06F350778FA3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custGeom>
            <a:avLst/>
            <a:gdLst>
              <a:gd name="T0" fmla="*/ 0 w 120000"/>
              <a:gd name="T1" fmla="*/ 0 h 120000"/>
              <a:gd name="T2" fmla="*/ 96267498 w 120000"/>
              <a:gd name="T3" fmla="*/ 0 h 120000"/>
              <a:gd name="T4" fmla="*/ 96267498 w 120000"/>
              <a:gd name="T5" fmla="*/ 54167314 h 120000"/>
              <a:gd name="T6" fmla="*/ 0 w 120000"/>
              <a:gd name="T7" fmla="*/ 54167314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hape 452">
            <a:extLst>
              <a:ext uri="{FF2B5EF4-FFF2-40B4-BE49-F238E27FC236}">
                <a16:creationId xmlns:a16="http://schemas.microsoft.com/office/drawing/2014/main" id="{ADE8F8B4-52D9-4466-998B-EC91D40978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92188" y="3228975"/>
            <a:ext cx="7942262" cy="3059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ts val="363"/>
              </a:spcBef>
              <a:buClr>
                <a:srgbClr val="000000"/>
              </a:buClr>
              <a:buSzPts val="1400"/>
            </a:pPr>
            <a:endParaRPr lang="pt-BR" altLang="pt-BR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0419" name="Shape 453">
            <a:extLst>
              <a:ext uri="{FF2B5EF4-FFF2-40B4-BE49-F238E27FC236}">
                <a16:creationId xmlns:a16="http://schemas.microsoft.com/office/drawing/2014/main" id="{BC51D56B-2CB4-4330-977D-CA455EF91CFA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custGeom>
            <a:avLst/>
            <a:gdLst>
              <a:gd name="T0" fmla="*/ 0 w 120000"/>
              <a:gd name="T1" fmla="*/ 0 h 120000"/>
              <a:gd name="T2" fmla="*/ 96267498 w 120000"/>
              <a:gd name="T3" fmla="*/ 0 h 120000"/>
              <a:gd name="T4" fmla="*/ 96267498 w 120000"/>
              <a:gd name="T5" fmla="*/ 54167314 h 120000"/>
              <a:gd name="T6" fmla="*/ 0 w 120000"/>
              <a:gd name="T7" fmla="*/ 54167314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hape 452">
            <a:extLst>
              <a:ext uri="{FF2B5EF4-FFF2-40B4-BE49-F238E27FC236}">
                <a16:creationId xmlns:a16="http://schemas.microsoft.com/office/drawing/2014/main" id="{DA813C1F-9DE7-40DF-9545-ADCBDC6178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92188" y="3228975"/>
            <a:ext cx="7942262" cy="3059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ts val="363"/>
              </a:spcBef>
              <a:buClr>
                <a:srgbClr val="000000"/>
              </a:buClr>
              <a:buSzPts val="1400"/>
            </a:pPr>
            <a:endParaRPr lang="pt-BR" altLang="pt-BR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2467" name="Shape 453">
            <a:extLst>
              <a:ext uri="{FF2B5EF4-FFF2-40B4-BE49-F238E27FC236}">
                <a16:creationId xmlns:a16="http://schemas.microsoft.com/office/drawing/2014/main" id="{916CDF91-A505-4B1C-8FD4-6502E9153DB3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custGeom>
            <a:avLst/>
            <a:gdLst>
              <a:gd name="T0" fmla="*/ 0 w 120000"/>
              <a:gd name="T1" fmla="*/ 0 h 120000"/>
              <a:gd name="T2" fmla="*/ 96267498 w 120000"/>
              <a:gd name="T3" fmla="*/ 0 h 120000"/>
              <a:gd name="T4" fmla="*/ 96267498 w 120000"/>
              <a:gd name="T5" fmla="*/ 54167314 h 120000"/>
              <a:gd name="T6" fmla="*/ 0 w 120000"/>
              <a:gd name="T7" fmla="*/ 54167314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">
            <a:extLst>
              <a:ext uri="{FF2B5EF4-FFF2-40B4-BE49-F238E27FC236}">
                <a16:creationId xmlns:a16="http://schemas.microsoft.com/office/drawing/2014/main" id="{CEDD13A2-A3E4-42E3-8C98-B30886007C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4515" name="Rectangle 2">
            <a:extLst>
              <a:ext uri="{FF2B5EF4-FFF2-40B4-BE49-F238E27FC236}">
                <a16:creationId xmlns:a16="http://schemas.microsoft.com/office/drawing/2014/main" id="{2585AC4B-36EA-4F1C-8EF0-4BAFAB3291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hape 386">
            <a:extLst>
              <a:ext uri="{FF2B5EF4-FFF2-40B4-BE49-F238E27FC236}">
                <a16:creationId xmlns:a16="http://schemas.microsoft.com/office/drawing/2014/main" id="{97A206BD-E4D1-452D-BF2C-A8C72AF7AE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92188" y="3228975"/>
            <a:ext cx="7942262" cy="3059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ts val="363"/>
              </a:spcBef>
              <a:buClr>
                <a:srgbClr val="000000"/>
              </a:buClr>
              <a:buSzPts val="1400"/>
            </a:pPr>
            <a:endParaRPr lang="pt-BR" altLang="pt-BR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8611" name="Shape 387">
            <a:extLst>
              <a:ext uri="{FF2B5EF4-FFF2-40B4-BE49-F238E27FC236}">
                <a16:creationId xmlns:a16="http://schemas.microsoft.com/office/drawing/2014/main" id="{04BA35F5-66FF-446C-9876-FE2AFAF03FF7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custGeom>
            <a:avLst/>
            <a:gdLst>
              <a:gd name="T0" fmla="*/ 0 w 120000"/>
              <a:gd name="T1" fmla="*/ 0 h 120000"/>
              <a:gd name="T2" fmla="*/ 96267498 w 120000"/>
              <a:gd name="T3" fmla="*/ 0 h 120000"/>
              <a:gd name="T4" fmla="*/ 96267498 w 120000"/>
              <a:gd name="T5" fmla="*/ 54167314 h 120000"/>
              <a:gd name="T6" fmla="*/ 0 w 120000"/>
              <a:gd name="T7" fmla="*/ 54167314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hape 404">
            <a:extLst>
              <a:ext uri="{FF2B5EF4-FFF2-40B4-BE49-F238E27FC236}">
                <a16:creationId xmlns:a16="http://schemas.microsoft.com/office/drawing/2014/main" id="{7B7F2606-44B4-4829-831C-218F9395F1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92188" y="3228975"/>
            <a:ext cx="7942262" cy="3059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ts val="363"/>
              </a:spcBef>
              <a:buClr>
                <a:srgbClr val="000000"/>
              </a:buClr>
              <a:buSzPts val="1400"/>
            </a:pPr>
            <a:endParaRPr lang="pt-BR" altLang="pt-BR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0659" name="Shape 405">
            <a:extLst>
              <a:ext uri="{FF2B5EF4-FFF2-40B4-BE49-F238E27FC236}">
                <a16:creationId xmlns:a16="http://schemas.microsoft.com/office/drawing/2014/main" id="{8CA09D49-20B8-4355-ADA9-670A1FE51E9A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custGeom>
            <a:avLst/>
            <a:gdLst>
              <a:gd name="T0" fmla="*/ 0 w 120000"/>
              <a:gd name="T1" fmla="*/ 0 h 120000"/>
              <a:gd name="T2" fmla="*/ 96267498 w 120000"/>
              <a:gd name="T3" fmla="*/ 0 h 120000"/>
              <a:gd name="T4" fmla="*/ 96267498 w 120000"/>
              <a:gd name="T5" fmla="*/ 54167314 h 120000"/>
              <a:gd name="T6" fmla="*/ 0 w 120000"/>
              <a:gd name="T7" fmla="*/ 54167314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hape 410">
            <a:extLst>
              <a:ext uri="{FF2B5EF4-FFF2-40B4-BE49-F238E27FC236}">
                <a16:creationId xmlns:a16="http://schemas.microsoft.com/office/drawing/2014/main" id="{13EFB815-3F26-4572-A946-443ABCA2637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92188" y="3228975"/>
            <a:ext cx="7942262" cy="3059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ts val="363"/>
              </a:spcBef>
              <a:buClr>
                <a:srgbClr val="000000"/>
              </a:buClr>
              <a:buSzPts val="1400"/>
            </a:pPr>
            <a:endParaRPr lang="pt-BR" altLang="pt-BR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2707" name="Shape 411">
            <a:extLst>
              <a:ext uri="{FF2B5EF4-FFF2-40B4-BE49-F238E27FC236}">
                <a16:creationId xmlns:a16="http://schemas.microsoft.com/office/drawing/2014/main" id="{9C7ECF42-8E50-44A9-BD9E-5898CC00B926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custGeom>
            <a:avLst/>
            <a:gdLst>
              <a:gd name="T0" fmla="*/ 0 w 120000"/>
              <a:gd name="T1" fmla="*/ 0 h 120000"/>
              <a:gd name="T2" fmla="*/ 96267498 w 120000"/>
              <a:gd name="T3" fmla="*/ 0 h 120000"/>
              <a:gd name="T4" fmla="*/ 96267498 w 120000"/>
              <a:gd name="T5" fmla="*/ 54167314 h 120000"/>
              <a:gd name="T6" fmla="*/ 0 w 120000"/>
              <a:gd name="T7" fmla="*/ 54167314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hape 528">
            <a:extLst>
              <a:ext uri="{FF2B5EF4-FFF2-40B4-BE49-F238E27FC236}">
                <a16:creationId xmlns:a16="http://schemas.microsoft.com/office/drawing/2014/main" id="{F540C292-DC80-4239-B618-9766B06EF0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92188" y="3228975"/>
            <a:ext cx="7942262" cy="3059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ts val="363"/>
              </a:spcBef>
              <a:buClr>
                <a:srgbClr val="000000"/>
              </a:buClr>
              <a:buSzPts val="1400"/>
            </a:pPr>
            <a:endParaRPr lang="pt-BR" altLang="pt-BR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4755" name="Shape 529">
            <a:extLst>
              <a:ext uri="{FF2B5EF4-FFF2-40B4-BE49-F238E27FC236}">
                <a16:creationId xmlns:a16="http://schemas.microsoft.com/office/drawing/2014/main" id="{58D8849B-F242-44D8-BC67-FAC702A76A78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custGeom>
            <a:avLst/>
            <a:gdLst>
              <a:gd name="T0" fmla="*/ 0 w 120000"/>
              <a:gd name="T1" fmla="*/ 0 h 120000"/>
              <a:gd name="T2" fmla="*/ 96267498 w 120000"/>
              <a:gd name="T3" fmla="*/ 0 h 120000"/>
              <a:gd name="T4" fmla="*/ 96267498 w 120000"/>
              <a:gd name="T5" fmla="*/ 54167314 h 120000"/>
              <a:gd name="T6" fmla="*/ 0 w 120000"/>
              <a:gd name="T7" fmla="*/ 54167314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hape 528">
            <a:extLst>
              <a:ext uri="{FF2B5EF4-FFF2-40B4-BE49-F238E27FC236}">
                <a16:creationId xmlns:a16="http://schemas.microsoft.com/office/drawing/2014/main" id="{633DF202-D8CA-45CC-95B8-D0A969038D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92188" y="3228975"/>
            <a:ext cx="7942262" cy="3059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ts val="363"/>
              </a:spcBef>
              <a:buClr>
                <a:srgbClr val="000000"/>
              </a:buClr>
              <a:buSzPts val="1400"/>
            </a:pPr>
            <a:endParaRPr lang="pt-BR" altLang="pt-BR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6803" name="Shape 529">
            <a:extLst>
              <a:ext uri="{FF2B5EF4-FFF2-40B4-BE49-F238E27FC236}">
                <a16:creationId xmlns:a16="http://schemas.microsoft.com/office/drawing/2014/main" id="{C9CBB2A2-D83A-4BF1-AC95-06B6EFFE7B19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custGeom>
            <a:avLst/>
            <a:gdLst>
              <a:gd name="T0" fmla="*/ 0 w 120000"/>
              <a:gd name="T1" fmla="*/ 0 h 120000"/>
              <a:gd name="T2" fmla="*/ 96267498 w 120000"/>
              <a:gd name="T3" fmla="*/ 0 h 120000"/>
              <a:gd name="T4" fmla="*/ 96267498 w 120000"/>
              <a:gd name="T5" fmla="*/ 54167314 h 120000"/>
              <a:gd name="T6" fmla="*/ 0 w 120000"/>
              <a:gd name="T7" fmla="*/ 54167314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hape 545">
            <a:extLst>
              <a:ext uri="{FF2B5EF4-FFF2-40B4-BE49-F238E27FC236}">
                <a16:creationId xmlns:a16="http://schemas.microsoft.com/office/drawing/2014/main" id="{AF1252B1-C9DB-4574-A36B-EC810F15FA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92188" y="3228975"/>
            <a:ext cx="7942262" cy="3059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ts val="363"/>
              </a:spcBef>
              <a:buClr>
                <a:srgbClr val="000000"/>
              </a:buClr>
              <a:buSzPts val="1400"/>
            </a:pPr>
            <a:endParaRPr lang="pt-BR" altLang="pt-BR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8851" name="Shape 546">
            <a:extLst>
              <a:ext uri="{FF2B5EF4-FFF2-40B4-BE49-F238E27FC236}">
                <a16:creationId xmlns:a16="http://schemas.microsoft.com/office/drawing/2014/main" id="{CC96BF64-2DE4-4944-8FB5-9AD0D70235E7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custGeom>
            <a:avLst/>
            <a:gdLst>
              <a:gd name="T0" fmla="*/ 0 w 120000"/>
              <a:gd name="T1" fmla="*/ 0 h 120000"/>
              <a:gd name="T2" fmla="*/ 96267498 w 120000"/>
              <a:gd name="T3" fmla="*/ 0 h 120000"/>
              <a:gd name="T4" fmla="*/ 96267498 w 120000"/>
              <a:gd name="T5" fmla="*/ 54167314 h 120000"/>
              <a:gd name="T6" fmla="*/ 0 w 120000"/>
              <a:gd name="T7" fmla="*/ 54167314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hape 545">
            <a:extLst>
              <a:ext uri="{FF2B5EF4-FFF2-40B4-BE49-F238E27FC236}">
                <a16:creationId xmlns:a16="http://schemas.microsoft.com/office/drawing/2014/main" id="{5C075B1A-E924-4D2F-B4ED-5F1E876371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92188" y="3228975"/>
            <a:ext cx="7942262" cy="3059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ts val="363"/>
              </a:spcBef>
              <a:buClr>
                <a:srgbClr val="000000"/>
              </a:buClr>
              <a:buSzPts val="1400"/>
            </a:pPr>
            <a:endParaRPr lang="pt-BR" altLang="pt-BR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0899" name="Shape 546">
            <a:extLst>
              <a:ext uri="{FF2B5EF4-FFF2-40B4-BE49-F238E27FC236}">
                <a16:creationId xmlns:a16="http://schemas.microsoft.com/office/drawing/2014/main" id="{05BF785F-10F8-482D-8721-9EFE1D3BD0F8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263900" y="509588"/>
            <a:ext cx="3398838" cy="2549525"/>
          </a:xfrm>
          <a:custGeom>
            <a:avLst/>
            <a:gdLst>
              <a:gd name="T0" fmla="*/ 0 w 120000"/>
              <a:gd name="T1" fmla="*/ 0 h 120000"/>
              <a:gd name="T2" fmla="*/ 96267498 w 120000"/>
              <a:gd name="T3" fmla="*/ 0 h 120000"/>
              <a:gd name="T4" fmla="*/ 96267498 w 120000"/>
              <a:gd name="T5" fmla="*/ 54167314 h 120000"/>
              <a:gd name="T6" fmla="*/ 0 w 120000"/>
              <a:gd name="T7" fmla="*/ 54167314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0000"/>
              <a:gd name="T16" fmla="*/ 0 h 120000"/>
              <a:gd name="T17" fmla="*/ 120000 w 120000"/>
              <a:gd name="T18" fmla="*/ 120000 h 120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cap="flat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hape 197">
            <a:extLst>
              <a:ext uri="{FF2B5EF4-FFF2-40B4-BE49-F238E27FC236}">
                <a16:creationId xmlns:a16="http://schemas.microsoft.com/office/drawing/2014/main" id="{F7B1C2D5-F363-4FE5-BF64-1A5D408C09E2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95325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  <a:gd name="T10" fmla="*/ 0 w 120000"/>
              <a:gd name="T11" fmla="*/ 0 h 120000"/>
              <a:gd name="T12" fmla="*/ 120000 w 120000"/>
              <a:gd name="T13" fmla="*/ 12000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9525" cap="flat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</p:sp>
      <p:sp>
        <p:nvSpPr>
          <p:cNvPr id="82947" name="Shape 198">
            <a:extLst>
              <a:ext uri="{FF2B5EF4-FFF2-40B4-BE49-F238E27FC236}">
                <a16:creationId xmlns:a16="http://schemas.microsoft.com/office/drawing/2014/main" id="{BBD8C0E2-9898-4DC8-9B73-03B1603735BF}"/>
              </a:ext>
            </a:extLst>
          </p:cNvPr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 numCol="1" anchor="ctr" anchorCtr="0" compatLnSpc="1">
            <a:prstTxWarp prst="textNoShape">
              <a:avLst/>
            </a:prstTxWarp>
          </a:bodyPr>
          <a:lstStyle/>
          <a:p>
            <a:pPr marL="457200" indent="-228600">
              <a:spcBef>
                <a:spcPts val="363"/>
              </a:spcBef>
              <a:buClr>
                <a:srgbClr val="000000"/>
              </a:buClr>
              <a:buSzPts val="1400"/>
            </a:pPr>
            <a:endParaRPr lang="en-US" altLang="en-US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A0E7DC1-FBDA-455E-B763-A79B7087E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4EDE3-1EF5-43EF-8313-CC3683B96AD0}" type="datetimeFigureOut">
              <a:rPr lang="pt-BR"/>
              <a:pPr>
                <a:defRPr/>
              </a:pPr>
              <a:t>26/09/2018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D8056CB-63D3-4FE7-ABDC-EF6A55FEB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FBD25A7-2A8D-461D-96CB-EA52ACCC1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F769F-70CE-4704-944F-98C306D67A3C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885485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1914F4D-4313-467E-A359-C93208174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0DD06E-53B4-4FDF-943E-05D389B812EF}" type="datetimeFigureOut">
              <a:rPr lang="pt-BR"/>
              <a:pPr>
                <a:defRPr/>
              </a:pPr>
              <a:t>26/09/2018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3ED0E12-FD31-4232-BCE0-C6804A9C9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58E05A1-2E2D-440B-A945-D41AFFED1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BE916-A78A-40DF-BE19-3C937D1E46E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80729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9680DD4-84C4-4F21-9352-B2317C03E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8C463-4065-478D-9CAE-88879992C971}" type="datetimeFigureOut">
              <a:rPr lang="pt-BR"/>
              <a:pPr>
                <a:defRPr/>
              </a:pPr>
              <a:t>26/09/2018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A27E789-62CF-44D4-B22C-2A378C47F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FE95E35-2D38-4DE0-BDE9-4BCCA4B73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66892-BDAD-40D6-B7FE-21A07A0F3797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8194166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>
            <a:extLst>
              <a:ext uri="{FF2B5EF4-FFF2-40B4-BE49-F238E27FC236}">
                <a16:creationId xmlns:a16="http://schemas.microsoft.com/office/drawing/2014/main" id="{0F199C06-7285-4DBD-9349-31AFA1518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2A352-C488-4384-9EB5-2508EAFDBDE7}" type="datetimeFigureOut">
              <a:rPr lang="pt-BR"/>
              <a:pPr>
                <a:defRPr/>
              </a:pPr>
              <a:t>26/09/2018</a:t>
            </a:fld>
            <a:endParaRPr lang="pt-BR"/>
          </a:p>
        </p:txBody>
      </p:sp>
      <p:sp>
        <p:nvSpPr>
          <p:cNvPr id="6" name="Espaço Reservado para Rodapé 4">
            <a:extLst>
              <a:ext uri="{FF2B5EF4-FFF2-40B4-BE49-F238E27FC236}">
                <a16:creationId xmlns:a16="http://schemas.microsoft.com/office/drawing/2014/main" id="{3606F2AB-C244-473D-B617-9C87D68FF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>
            <a:extLst>
              <a:ext uri="{FF2B5EF4-FFF2-40B4-BE49-F238E27FC236}">
                <a16:creationId xmlns:a16="http://schemas.microsoft.com/office/drawing/2014/main" id="{BBC27AFE-B99B-4E10-A248-907B46555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C69F3-7CB5-400A-9619-1C1C5FE169A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52404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>
            <a:extLst>
              <a:ext uri="{FF2B5EF4-FFF2-40B4-BE49-F238E27FC236}">
                <a16:creationId xmlns:a16="http://schemas.microsoft.com/office/drawing/2014/main" id="{11EF7D82-D39C-442A-BADE-98AB53686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2A0B2-AE78-402B-86E6-CDF0F72D07A4}" type="datetimeFigureOut">
              <a:rPr lang="pt-BR"/>
              <a:pPr>
                <a:defRPr/>
              </a:pPr>
              <a:t>26/09/2018</a:t>
            </a:fld>
            <a:endParaRPr lang="pt-BR"/>
          </a:p>
        </p:txBody>
      </p:sp>
      <p:sp>
        <p:nvSpPr>
          <p:cNvPr id="8" name="Espaço Reservado para Rodapé 4">
            <a:extLst>
              <a:ext uri="{FF2B5EF4-FFF2-40B4-BE49-F238E27FC236}">
                <a16:creationId xmlns:a16="http://schemas.microsoft.com/office/drawing/2014/main" id="{9A6E4A13-EDD9-48D9-BB63-0178E8295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>
            <a:extLst>
              <a:ext uri="{FF2B5EF4-FFF2-40B4-BE49-F238E27FC236}">
                <a16:creationId xmlns:a16="http://schemas.microsoft.com/office/drawing/2014/main" id="{3FA39C1E-FF0F-4CCC-8767-B19579674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7C798-74D1-43A2-9AA3-2A5BF6BE97A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888201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>
            <a:extLst>
              <a:ext uri="{FF2B5EF4-FFF2-40B4-BE49-F238E27FC236}">
                <a16:creationId xmlns:a16="http://schemas.microsoft.com/office/drawing/2014/main" id="{C5A17162-985C-412F-97BE-E3BF2DFA5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51D6A-2C2C-4E60-AB1B-FD1F9EFB6D7E}" type="datetimeFigureOut">
              <a:rPr lang="pt-BR"/>
              <a:pPr>
                <a:defRPr/>
              </a:pPr>
              <a:t>26/09/2018</a:t>
            </a:fld>
            <a:endParaRPr lang="pt-BR"/>
          </a:p>
        </p:txBody>
      </p:sp>
      <p:sp>
        <p:nvSpPr>
          <p:cNvPr id="4" name="Espaço Reservado para Rodapé 4">
            <a:extLst>
              <a:ext uri="{FF2B5EF4-FFF2-40B4-BE49-F238E27FC236}">
                <a16:creationId xmlns:a16="http://schemas.microsoft.com/office/drawing/2014/main" id="{162DDC49-6D15-4C80-8655-BCC1135C1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>
            <a:extLst>
              <a:ext uri="{FF2B5EF4-FFF2-40B4-BE49-F238E27FC236}">
                <a16:creationId xmlns:a16="http://schemas.microsoft.com/office/drawing/2014/main" id="{6FD1E195-6960-4AC7-BFFA-686C68E4A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98DFA-8DB3-4491-AEEF-44731960553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016181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>
            <a:extLst>
              <a:ext uri="{FF2B5EF4-FFF2-40B4-BE49-F238E27FC236}">
                <a16:creationId xmlns:a16="http://schemas.microsoft.com/office/drawing/2014/main" id="{742A3BB8-D58F-4129-87C6-0AF5CEC21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6122C-2A53-469B-92DD-C9D1527F705F}" type="datetimeFigureOut">
              <a:rPr lang="pt-BR"/>
              <a:pPr>
                <a:defRPr/>
              </a:pPr>
              <a:t>26/09/2018</a:t>
            </a:fld>
            <a:endParaRPr lang="pt-BR"/>
          </a:p>
        </p:txBody>
      </p:sp>
      <p:sp>
        <p:nvSpPr>
          <p:cNvPr id="3" name="Espaço Reservado para Rodapé 4">
            <a:extLst>
              <a:ext uri="{FF2B5EF4-FFF2-40B4-BE49-F238E27FC236}">
                <a16:creationId xmlns:a16="http://schemas.microsoft.com/office/drawing/2014/main" id="{9F9A545F-33EC-4D8E-AC94-C6339D18E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>
            <a:extLst>
              <a:ext uri="{FF2B5EF4-FFF2-40B4-BE49-F238E27FC236}">
                <a16:creationId xmlns:a16="http://schemas.microsoft.com/office/drawing/2014/main" id="{D372BC8F-9BA4-4B5A-8D81-4ABD1D490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73694-370B-4CCD-948D-1478A6679CCC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881458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3">
            <a:extLst>
              <a:ext uri="{FF2B5EF4-FFF2-40B4-BE49-F238E27FC236}">
                <a16:creationId xmlns:a16="http://schemas.microsoft.com/office/drawing/2014/main" id="{C24DE2A2-FE6A-4000-8B93-EAE0314C5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B5769-C8C0-4F31-AA5F-53FB901C7E4B}" type="datetimeFigureOut">
              <a:rPr lang="pt-BR"/>
              <a:pPr>
                <a:defRPr/>
              </a:pPr>
              <a:t>26/09/2018</a:t>
            </a:fld>
            <a:endParaRPr lang="pt-BR"/>
          </a:p>
        </p:txBody>
      </p:sp>
      <p:sp>
        <p:nvSpPr>
          <p:cNvPr id="6" name="Espaço Reservado para Rodapé 4">
            <a:extLst>
              <a:ext uri="{FF2B5EF4-FFF2-40B4-BE49-F238E27FC236}">
                <a16:creationId xmlns:a16="http://schemas.microsoft.com/office/drawing/2014/main" id="{91298323-D3FE-4E25-B8D8-9679E1B0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>
            <a:extLst>
              <a:ext uri="{FF2B5EF4-FFF2-40B4-BE49-F238E27FC236}">
                <a16:creationId xmlns:a16="http://schemas.microsoft.com/office/drawing/2014/main" id="{545186A5-7115-4BF6-B85F-DCBE5D743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D8271-65ED-4A8B-8E07-B7FF2D079FEC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612712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3">
            <a:extLst>
              <a:ext uri="{FF2B5EF4-FFF2-40B4-BE49-F238E27FC236}">
                <a16:creationId xmlns:a16="http://schemas.microsoft.com/office/drawing/2014/main" id="{9FDEBFFD-F1C0-444C-8E6C-B026DE9D0E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5975E-475D-4954-9CF8-C05B50D60B6B}" type="datetimeFigureOut">
              <a:rPr lang="pt-BR"/>
              <a:pPr>
                <a:defRPr/>
              </a:pPr>
              <a:t>26/09/2018</a:t>
            </a:fld>
            <a:endParaRPr lang="pt-BR"/>
          </a:p>
        </p:txBody>
      </p:sp>
      <p:sp>
        <p:nvSpPr>
          <p:cNvPr id="6" name="Espaço Reservado para Rodapé 4">
            <a:extLst>
              <a:ext uri="{FF2B5EF4-FFF2-40B4-BE49-F238E27FC236}">
                <a16:creationId xmlns:a16="http://schemas.microsoft.com/office/drawing/2014/main" id="{DDACDE08-AD36-4E7F-AB77-74A2F8076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>
            <a:extLst>
              <a:ext uri="{FF2B5EF4-FFF2-40B4-BE49-F238E27FC236}">
                <a16:creationId xmlns:a16="http://schemas.microsoft.com/office/drawing/2014/main" id="{182443E2-85D9-44EA-816F-4AD125624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CD2CE-DADE-4ED2-8516-42F8E200D52E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55747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DBC1737-05B7-4B3E-A004-7B07BF9810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A38B0-C241-4840-B15A-4A094D2C51DA}" type="datetimeFigureOut">
              <a:rPr lang="pt-BR"/>
              <a:pPr>
                <a:defRPr/>
              </a:pPr>
              <a:t>26/09/2018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3644A0B-1B60-4AC6-BEBC-F91333302A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2B6317A-B1E4-4DE9-900C-E292A2172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DE2B5-0FD7-421E-8647-F9FC7294322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201417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16AE0CC-2251-4146-B0EC-39B501242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9724F-C9CA-4F65-87E0-6BAAEFD2C0E4}" type="datetimeFigureOut">
              <a:rPr lang="pt-BR"/>
              <a:pPr>
                <a:defRPr/>
              </a:pPr>
              <a:t>26/09/2018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0668CFB-B2DC-40DE-86E5-93199A745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9B44E38-73D9-48B3-BF3D-2B9BCFD0D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58ECB-46D6-4F98-9883-C54DC37958C5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7953675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ede 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>
            <a:spLocks noGrp="1"/>
          </p:cNvSpPr>
          <p:nvPr>
            <p:ph type="title"/>
          </p:nvPr>
        </p:nvSpPr>
        <p:spPr>
          <a:xfrm>
            <a:off x="989013" y="203200"/>
            <a:ext cx="7165975" cy="1090299"/>
          </a:xfrm>
          <a:prstGeom prst="rect">
            <a:avLst/>
          </a:prstGeom>
        </p:spPr>
        <p:txBody>
          <a:bodyPr/>
          <a:lstStyle>
            <a:lvl1pPr algn="ctr">
              <a:defRPr b="1">
                <a:solidFill>
                  <a:srgbClr val="003300"/>
                </a:solidFill>
              </a:defRPr>
            </a:lvl1pPr>
          </a:lstStyle>
          <a:p>
            <a:r>
              <a:rPr lang="pt-BR" dirty="0"/>
              <a:t>Clique para editar o título mestre</a:t>
            </a:r>
          </a:p>
        </p:txBody>
      </p:sp>
    </p:spTree>
    <p:extLst>
      <p:ext uri="{BB962C8B-B14F-4D97-AF65-F5344CB8AC3E}">
        <p14:creationId xmlns:p14="http://schemas.microsoft.com/office/powerpoint/2010/main" val="1308476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B9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>
            <a:extLst>
              <a:ext uri="{FF2B5EF4-FFF2-40B4-BE49-F238E27FC236}">
                <a16:creationId xmlns:a16="http://schemas.microsoft.com/office/drawing/2014/main" id="{2048A838-038F-48BD-81CC-21AA455EBD2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 título mestre</a:t>
            </a:r>
          </a:p>
        </p:txBody>
      </p:sp>
      <p:sp>
        <p:nvSpPr>
          <p:cNvPr id="1027" name="Espaço Reservado para Texto 2">
            <a:extLst>
              <a:ext uri="{FF2B5EF4-FFF2-40B4-BE49-F238E27FC236}">
                <a16:creationId xmlns:a16="http://schemas.microsoft.com/office/drawing/2014/main" id="{B7DB95E4-0246-464F-88AD-6E36F1C37AE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 texto mestre</a:t>
            </a:r>
          </a:p>
          <a:p>
            <a:pPr lvl="1"/>
            <a:r>
              <a:rPr lang="pt-BR" altLang="pt-BR"/>
              <a:t>Segundo nível</a:t>
            </a:r>
          </a:p>
          <a:p>
            <a:pPr lvl="2"/>
            <a:r>
              <a:rPr lang="pt-BR" altLang="pt-BR"/>
              <a:t>Terceiro nível</a:t>
            </a:r>
          </a:p>
          <a:p>
            <a:pPr lvl="3"/>
            <a:r>
              <a:rPr lang="pt-BR" altLang="pt-BR"/>
              <a:t>Quarto nível</a:t>
            </a:r>
          </a:p>
          <a:p>
            <a:pPr lvl="4"/>
            <a:r>
              <a:rPr lang="pt-BR" alt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07CEC13-0EF9-4CB0-96FB-7BBA813665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28673E1-9365-467F-B495-6EE2462174E9}" type="datetimeFigureOut">
              <a:rPr lang="pt-BR"/>
              <a:pPr>
                <a:defRPr/>
              </a:pPr>
              <a:t>26/09/2018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857F46C-24BD-4979-A026-9E657264A9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7E04290-1175-419F-9928-A2796AB744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01D4535-34BA-4CAC-97DC-9A57C5878E0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3.pn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2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2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1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7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7.xml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1.xml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1.xml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1.xml" 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 /><Relationship Id="rId3" Type="http://schemas.openxmlformats.org/officeDocument/2006/relationships/image" Target="../media/image1.png" /><Relationship Id="rId7" Type="http://schemas.openxmlformats.org/officeDocument/2006/relationships/image" Target="../media/image7.png" /><Relationship Id="rId2" Type="http://schemas.openxmlformats.org/officeDocument/2006/relationships/slideLayout" Target="../slideLayouts/slideLayout2.xml" /><Relationship Id="rId1" Type="http://schemas.openxmlformats.org/officeDocument/2006/relationships/tags" Target="../tags/tag1.xml" /><Relationship Id="rId6" Type="http://schemas.openxmlformats.org/officeDocument/2006/relationships/image" Target="../media/image6.jpeg" /><Relationship Id="rId5" Type="http://schemas.openxmlformats.org/officeDocument/2006/relationships/image" Target="../media/image5.jpeg" /><Relationship Id="rId4" Type="http://schemas.openxmlformats.org/officeDocument/2006/relationships/image" Target="../media/image4.jpeg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1.xml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1.xml" 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1.xml" 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1.xml" /><Relationship Id="rId1" Type="http://schemas.openxmlformats.org/officeDocument/2006/relationships/slideLayout" Target="../slideLayouts/slideLayout2.xml" 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2.xml" /><Relationship Id="rId1" Type="http://schemas.openxmlformats.org/officeDocument/2006/relationships/slideLayout" Target="../slideLayouts/slideLayout2.xml" 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3.xml" /><Relationship Id="rId1" Type="http://schemas.openxmlformats.org/officeDocument/2006/relationships/slideLayout" Target="../slideLayouts/slideLayout1.xml" 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4.xml" /><Relationship Id="rId1" Type="http://schemas.openxmlformats.org/officeDocument/2006/relationships/slideLayout" Target="../slideLayouts/slideLayout1.xml" 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5.xml" /><Relationship Id="rId1" Type="http://schemas.openxmlformats.org/officeDocument/2006/relationships/slideLayout" Target="../slideLayouts/slideLayout7.xml" 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6.xml" /><Relationship Id="rId1" Type="http://schemas.openxmlformats.org/officeDocument/2006/relationships/slideLayout" Target="../slideLayouts/slideLayout1.xml" 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7.xml" /><Relationship Id="rId1" Type="http://schemas.openxmlformats.org/officeDocument/2006/relationships/slideLayout" Target="../slideLayouts/slideLayout1.xml" 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8.xml" /><Relationship Id="rId1" Type="http://schemas.openxmlformats.org/officeDocument/2006/relationships/slideLayout" Target="../slideLayouts/slideLayout1.xml" 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9.xml" /><Relationship Id="rId1" Type="http://schemas.openxmlformats.org/officeDocument/2006/relationships/slideLayout" Target="../slideLayouts/slideLayout2.xml" 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20.xml" /><Relationship Id="rId1" Type="http://schemas.openxmlformats.org/officeDocument/2006/relationships/slideLayout" Target="../slideLayouts/slideLayout2.xml" 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21.xml" /><Relationship Id="rId1" Type="http://schemas.openxmlformats.org/officeDocument/2006/relationships/slideLayout" Target="../slideLayouts/slideLayout2.xml" 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22.xml" /><Relationship Id="rId1" Type="http://schemas.openxmlformats.org/officeDocument/2006/relationships/slideLayout" Target="../slideLayouts/slideLayout2.xml" 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23.xml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0.jpe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C:\Users\barbara.cavalcante\Desktop\Slide 2017.png">
            <a:extLst>
              <a:ext uri="{FF2B5EF4-FFF2-40B4-BE49-F238E27FC236}">
                <a16:creationId xmlns:a16="http://schemas.microsoft.com/office/drawing/2014/main" id="{685646FD-7596-42CC-B897-448586EBB3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4AAFFD5F-C871-4504-A4DB-503765B4C3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8975" y="2532063"/>
            <a:ext cx="7772400" cy="14700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7300" dirty="0"/>
              <a:t>CENTRO POP </a:t>
            </a:r>
            <a:br>
              <a:rPr lang="pt-BR" sz="7300" dirty="0"/>
            </a:br>
            <a:br>
              <a:rPr lang="pt-BR" sz="7300" dirty="0"/>
            </a:br>
            <a:r>
              <a:rPr lang="pt-BR" dirty="0"/>
              <a:t>SANTA CATARINA</a:t>
            </a:r>
          </a:p>
        </p:txBody>
      </p:sp>
      <p:pic>
        <p:nvPicPr>
          <p:cNvPr id="4100" name="Picture 5" descr="C:\Users\barbara.cavalcante\Desktop\logos\suas.jpg">
            <a:extLst>
              <a:ext uri="{FF2B5EF4-FFF2-40B4-BE49-F238E27FC236}">
                <a16:creationId xmlns:a16="http://schemas.microsoft.com/office/drawing/2014/main" id="{F7FE167C-530F-4CD3-9CB9-C691721289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5772150"/>
            <a:ext cx="1400176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m 6">
            <a:extLst>
              <a:ext uri="{FF2B5EF4-FFF2-40B4-BE49-F238E27FC236}">
                <a16:creationId xmlns:a16="http://schemas.microsoft.com/office/drawing/2014/main" id="{7C1EC450-70A7-4D0E-A7E5-67631DF5DB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115888"/>
            <a:ext cx="1511300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CaixaDeTexto 1">
            <a:extLst>
              <a:ext uri="{FF2B5EF4-FFF2-40B4-BE49-F238E27FC236}">
                <a16:creationId xmlns:a16="http://schemas.microsoft.com/office/drawing/2014/main" id="{6CE6DB42-5F06-4CF8-BB8E-20CDCAAFD9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141288"/>
            <a:ext cx="48244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>
                <a:latin typeface="Arial" panose="020B0604020202020204" pitchFamily="34" charset="0"/>
              </a:rPr>
              <a:t>Ministério do Desenvolvimento Social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>
                <a:latin typeface="Arial" panose="020B0604020202020204" pitchFamily="34" charset="0"/>
              </a:rPr>
              <a:t>Secretaria Nacional de Assistência Social</a:t>
            </a:r>
          </a:p>
        </p:txBody>
      </p:sp>
      <p:sp>
        <p:nvSpPr>
          <p:cNvPr id="4103" name="CaixaDeTexto 1">
            <a:extLst>
              <a:ext uri="{FF2B5EF4-FFF2-40B4-BE49-F238E27FC236}">
                <a16:creationId xmlns:a16="http://schemas.microsoft.com/office/drawing/2014/main" id="{B2C79FC9-EA19-48B4-BFC1-E175E1970D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4563" y="5945188"/>
            <a:ext cx="799306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200" b="1">
                <a:latin typeface="Arial" panose="020B0604020202020204" pitchFamily="34" charset="0"/>
                <a:ea typeface="MS PGothic" panose="020B0600070205080204" pitchFamily="34" charset="-128"/>
              </a:rPr>
              <a:t>26 DE SETEMBRO DE 2018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C:\Users\barbara.cavalcante\Desktop\Slide 2017.png">
            <a:extLst>
              <a:ext uri="{FF2B5EF4-FFF2-40B4-BE49-F238E27FC236}">
                <a16:creationId xmlns:a16="http://schemas.microsoft.com/office/drawing/2014/main" id="{116C8165-0FD7-44D4-AD98-6F5B14560F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ítulo 1">
            <a:extLst>
              <a:ext uri="{FF2B5EF4-FFF2-40B4-BE49-F238E27FC236}">
                <a16:creationId xmlns:a16="http://schemas.microsoft.com/office/drawing/2014/main" id="{77247CB1-4F07-425E-8321-281E15A745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8313" y="2982913"/>
            <a:ext cx="8207375" cy="1470025"/>
          </a:xfrm>
        </p:spPr>
        <p:txBody>
          <a:bodyPr/>
          <a:lstStyle/>
          <a:p>
            <a:pPr eaLnBrk="1" hangingPunct="1"/>
            <a:r>
              <a:rPr lang="pt-BR" altLang="pt-BR" sz="3600" b="1"/>
              <a:t>Quem é a População em Situação de Rua? </a:t>
            </a:r>
            <a:br>
              <a:rPr lang="pt-BR" altLang="pt-BR" sz="3600" b="1"/>
            </a:br>
            <a:br>
              <a:rPr lang="pt-BR" altLang="pt-BR" sz="3600" b="1"/>
            </a:br>
            <a:r>
              <a:rPr lang="pt-BR" altLang="pt-BR" sz="3600" b="1"/>
              <a:t>Quantos são no Brasil?</a:t>
            </a:r>
            <a:br>
              <a:rPr lang="pt-BR" altLang="pt-BR" sz="3600" b="1"/>
            </a:br>
            <a:br>
              <a:rPr lang="pt-BR" altLang="pt-BR" sz="3600" b="1"/>
            </a:br>
            <a:r>
              <a:rPr lang="pt-BR" altLang="pt-BR" sz="3600" b="1">
                <a:solidFill>
                  <a:srgbClr val="C00000"/>
                </a:solidFill>
              </a:rPr>
              <a:t>Não existe contagem e perfil oficial</a:t>
            </a:r>
          </a:p>
        </p:txBody>
      </p:sp>
      <p:pic>
        <p:nvPicPr>
          <p:cNvPr id="5124" name="Imagem 6">
            <a:extLst>
              <a:ext uri="{FF2B5EF4-FFF2-40B4-BE49-F238E27FC236}">
                <a16:creationId xmlns:a16="http://schemas.microsoft.com/office/drawing/2014/main" id="{0A3E4C4E-14BD-43F6-9E3C-2A98FE3622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115888"/>
            <a:ext cx="1511300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Rectangle 3">
            <a:extLst>
              <a:ext uri="{FF2B5EF4-FFF2-40B4-BE49-F238E27FC236}">
                <a16:creationId xmlns:a16="http://schemas.microsoft.com/office/drawing/2014/main" id="{9D0EA15A-721F-4B84-B072-1A70139876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1809750"/>
            <a:ext cx="8353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261938" indent="-261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ts val="1200"/>
              </a:spcBef>
              <a:spcAft>
                <a:spcPts val="1200"/>
              </a:spcAft>
              <a:buFontTx/>
              <a:buNone/>
            </a:pPr>
            <a:r>
              <a:rPr lang="pt-BR" altLang="pt-BR" sz="2400" i="1">
                <a:ea typeface="MS PGothic" panose="020B0600070205080204" pitchFamily="34" charset="-128"/>
              </a:rPr>
              <a:t>   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C:\Users\barbara.cavalcante\Desktop\Slide 2017.png">
            <a:extLst>
              <a:ext uri="{FF2B5EF4-FFF2-40B4-BE49-F238E27FC236}">
                <a16:creationId xmlns:a16="http://schemas.microsoft.com/office/drawing/2014/main" id="{E7DA1801-FFBC-4DDC-881B-2C2DF4FD12B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763"/>
            <a:ext cx="9144000" cy="6858000"/>
          </a:xfrm>
          <a:noFill/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D90A5ABB-BBBF-477B-9BD7-EABDEA3954DC}"/>
              </a:ext>
            </a:extLst>
          </p:cNvPr>
          <p:cNvSpPr/>
          <p:nvPr/>
        </p:nvSpPr>
        <p:spPr>
          <a:xfrm>
            <a:off x="539750" y="1131888"/>
            <a:ext cx="8064500" cy="72278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000" b="1" dirty="0">
                <a:solidFill>
                  <a:srgbClr val="C00000"/>
                </a:solidFill>
              </a:rPr>
              <a:t>ESTIMATIVA IPEA 2016 </a:t>
            </a:r>
          </a:p>
          <a:p>
            <a:pPr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pt-BR" sz="2000" b="1" dirty="0">
              <a:solidFill>
                <a:srgbClr val="FF0000"/>
              </a:solidFill>
            </a:endParaRPr>
          </a:p>
          <a:p>
            <a:pPr marL="342900" indent="-342900" algn="just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pt-BR" dirty="0"/>
              <a:t>Estima-se que existam </a:t>
            </a:r>
            <a:r>
              <a:rPr lang="pt-BR" b="1" dirty="0"/>
              <a:t>101.854 pessoas </a:t>
            </a:r>
            <a:r>
              <a:rPr lang="pt-BR" dirty="0"/>
              <a:t>em situação de rua no Brasil. </a:t>
            </a:r>
          </a:p>
          <a:p>
            <a:pPr marL="342900" indent="-342900" algn="just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pt-BR" dirty="0"/>
              <a:t>A população em situação de rua se concentra fortemente em municípios maiores. </a:t>
            </a:r>
            <a:endParaRPr lang="pt-BR" dirty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pt-BR" b="1" dirty="0">
                <a:solidFill>
                  <a:srgbClr val="C00000"/>
                </a:solidFill>
              </a:rPr>
              <a:t>Recomendação para o governo federal: </a:t>
            </a:r>
            <a:r>
              <a:rPr lang="pt-BR" dirty="0"/>
              <a:t>Censo Populacional de 2020</a:t>
            </a:r>
            <a:r>
              <a:rPr lang="pt-BR" dirty="0">
                <a:solidFill>
                  <a:srgbClr val="FF0000"/>
                </a:solidFill>
              </a:rPr>
              <a:t> </a:t>
            </a:r>
          </a:p>
          <a:p>
            <a:pPr algn="just">
              <a:lnSpc>
                <a:spcPct val="150000"/>
              </a:lnSpc>
              <a:defRPr/>
            </a:pPr>
            <a:r>
              <a:rPr lang="pt-BR" b="1" dirty="0">
                <a:solidFill>
                  <a:srgbClr val="C00000"/>
                </a:solidFill>
              </a:rPr>
              <a:t>Recomendações para os municípios: </a:t>
            </a:r>
            <a:r>
              <a:rPr lang="pt-BR" dirty="0"/>
              <a:t>Estimativas, pesquisas e estudos municipais mais aprofundados que revelem a quantidade e o perfil dessa população para que possam conhecer e planejar suas ações</a:t>
            </a:r>
          </a:p>
          <a:p>
            <a:pPr algn="just">
              <a:lnSpc>
                <a:spcPct val="150000"/>
              </a:lnSpc>
              <a:defRPr/>
            </a:pPr>
            <a:endParaRPr lang="pt-BR" dirty="0"/>
          </a:p>
          <a:p>
            <a:pPr algn="just">
              <a:lnSpc>
                <a:spcPct val="150000"/>
              </a:lnSpc>
              <a:defRPr/>
            </a:pPr>
            <a:r>
              <a:rPr lang="pt-BR" sz="2000" b="1" dirty="0">
                <a:solidFill>
                  <a:srgbClr val="0070C0"/>
                </a:solidFill>
              </a:rPr>
              <a:t>Santa Catarina tem Censo ou Pesquisa própria? Qual o perfil? Quantas pessoas? Quais as características dos territórios?</a:t>
            </a:r>
          </a:p>
          <a:p>
            <a:pPr algn="just">
              <a:lnSpc>
                <a:spcPct val="150000"/>
              </a:lnSpc>
              <a:defRPr/>
            </a:pPr>
            <a:endParaRPr lang="pt-BR" b="1" dirty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  <a:defRPr/>
            </a:pPr>
            <a:endParaRPr lang="pt-BR" b="1" dirty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  <a:defRPr/>
            </a:pPr>
            <a:endParaRPr lang="pt-BR" dirty="0">
              <a:solidFill>
                <a:srgbClr val="0C57D2"/>
              </a:solidFill>
            </a:endParaRPr>
          </a:p>
          <a:p>
            <a:pPr algn="just">
              <a:lnSpc>
                <a:spcPct val="150000"/>
              </a:lnSpc>
              <a:defRPr/>
            </a:pPr>
            <a:endParaRPr lang="pt-BR" dirty="0">
              <a:solidFill>
                <a:srgbClr val="0C57D2"/>
              </a:solidFill>
            </a:endParaRPr>
          </a:p>
          <a:p>
            <a:pPr algn="just">
              <a:lnSpc>
                <a:spcPct val="150000"/>
              </a:lnSpc>
              <a:defRPr/>
            </a:pPr>
            <a:endParaRPr lang="pt-BR" dirty="0">
              <a:solidFill>
                <a:srgbClr val="0C57D2"/>
              </a:solidFill>
            </a:endParaRPr>
          </a:p>
        </p:txBody>
      </p:sp>
      <p:sp>
        <p:nvSpPr>
          <p:cNvPr id="16388" name="Retângulo 5">
            <a:extLst>
              <a:ext uri="{FF2B5EF4-FFF2-40B4-BE49-F238E27FC236}">
                <a16:creationId xmlns:a16="http://schemas.microsoft.com/office/drawing/2014/main" id="{5D7D4500-87E6-4B7A-AA07-362440194B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0" y="260350"/>
            <a:ext cx="698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pt-BR" altLang="pt-BR" sz="3600" b="1" dirty="0">
                <a:latin typeface="+mj-lt"/>
                <a:ea typeface="+mj-ea"/>
                <a:cs typeface="+mj-cs"/>
              </a:rPr>
              <a:t>POPULAÇÃO EM SITUAÇÃO DE RUA</a:t>
            </a:r>
            <a:br>
              <a:rPr lang="pt-BR" altLang="pt-BR" sz="2400" dirty="0">
                <a:solidFill>
                  <a:schemeClr val="tx2"/>
                </a:solidFill>
                <a:latin typeface="Berlin Sans FB Demi" panose="020E0802020502020306" pitchFamily="34" charset="0"/>
                <a:cs typeface="Times New Roman" panose="02020603050405020304" pitchFamily="18" charset="0"/>
              </a:rPr>
            </a:br>
            <a:endParaRPr lang="pt-BR" altLang="pt-BR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Users\barbara.cavalcante\Desktop\Slide 2017.png">
            <a:extLst>
              <a:ext uri="{FF2B5EF4-FFF2-40B4-BE49-F238E27FC236}">
                <a16:creationId xmlns:a16="http://schemas.microsoft.com/office/drawing/2014/main" id="{9B433E96-20D8-4F34-9352-2A41B594297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D90A5ABB-BBBF-477B-9BD7-EABDEA3954DC}"/>
              </a:ext>
            </a:extLst>
          </p:cNvPr>
          <p:cNvSpPr/>
          <p:nvPr/>
        </p:nvSpPr>
        <p:spPr>
          <a:xfrm>
            <a:off x="323850" y="307975"/>
            <a:ext cx="8064500" cy="8078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defRPr/>
            </a:pPr>
            <a:endParaRPr lang="pt-BR" dirty="0"/>
          </a:p>
          <a:p>
            <a:pPr algn="just">
              <a:lnSpc>
                <a:spcPct val="150000"/>
              </a:lnSpc>
              <a:defRPr/>
            </a:pPr>
            <a:r>
              <a:rPr lang="pt-BR" sz="2000" b="1" dirty="0">
                <a:solidFill>
                  <a:srgbClr val="0070C0"/>
                </a:solidFill>
              </a:rPr>
              <a:t>Santa Catarina – Censo SUAS Gestão Municipal 2017</a:t>
            </a:r>
          </a:p>
          <a:p>
            <a:pPr algn="just">
              <a:lnSpc>
                <a:spcPct val="150000"/>
              </a:lnSpc>
              <a:defRPr/>
            </a:pPr>
            <a:r>
              <a:rPr lang="pt-BR" sz="1400" b="1" dirty="0"/>
              <a:t>Questão 12. O órgão gestor possui levantamento ou pesquisa nos últimos doze meses que aponte o número de pessoas em situação de rua no município? </a:t>
            </a:r>
          </a:p>
          <a:p>
            <a:pPr algn="just">
              <a:lnSpc>
                <a:spcPct val="150000"/>
              </a:lnSpc>
              <a:defRPr/>
            </a:pPr>
            <a:r>
              <a:rPr lang="pt-BR" sz="1400" b="1" dirty="0"/>
              <a:t>Municípios que responderam SIM:</a:t>
            </a:r>
            <a:r>
              <a:rPr lang="pt-BR" dirty="0"/>
              <a:t>	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pt-BR" b="1" dirty="0"/>
              <a:t> </a:t>
            </a:r>
            <a:r>
              <a:rPr lang="pt-BR" sz="1400" b="1" dirty="0"/>
              <a:t>78 municípios até 30 pessoas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pt-BR" sz="1400" b="1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pt-BR" sz="1400" b="1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pt-BR" sz="1400" b="1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pt-BR" sz="1400" b="1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pt-BR" sz="1400" b="1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pt-BR" sz="1400" b="1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pt-BR" sz="1400" b="1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pt-BR" sz="1400" b="1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pt-BR" sz="1400" b="1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pt-BR" sz="1400" b="1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pt-BR" sz="1400" b="1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pt-BR" b="1" dirty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  <a:defRPr/>
            </a:pPr>
            <a:endParaRPr lang="pt-BR" b="1" dirty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  <a:defRPr/>
            </a:pPr>
            <a:endParaRPr lang="pt-BR" dirty="0">
              <a:solidFill>
                <a:srgbClr val="0C57D2"/>
              </a:solidFill>
            </a:endParaRPr>
          </a:p>
          <a:p>
            <a:pPr algn="just">
              <a:lnSpc>
                <a:spcPct val="150000"/>
              </a:lnSpc>
              <a:defRPr/>
            </a:pPr>
            <a:endParaRPr lang="pt-BR" dirty="0">
              <a:solidFill>
                <a:srgbClr val="0C57D2"/>
              </a:solidFill>
            </a:endParaRPr>
          </a:p>
          <a:p>
            <a:pPr algn="just">
              <a:lnSpc>
                <a:spcPct val="150000"/>
              </a:lnSpc>
              <a:defRPr/>
            </a:pPr>
            <a:endParaRPr lang="pt-BR" dirty="0">
              <a:solidFill>
                <a:srgbClr val="0C57D2"/>
              </a:solidFill>
            </a:endParaRPr>
          </a:p>
        </p:txBody>
      </p:sp>
      <p:sp>
        <p:nvSpPr>
          <p:cNvPr id="16388" name="Retângulo 5">
            <a:extLst>
              <a:ext uri="{FF2B5EF4-FFF2-40B4-BE49-F238E27FC236}">
                <a16:creationId xmlns:a16="http://schemas.microsoft.com/office/drawing/2014/main" id="{5D7D4500-87E6-4B7A-AA07-362440194B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6938" y="244475"/>
            <a:ext cx="69850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pt-BR" altLang="pt-BR" sz="2400" b="1" dirty="0">
                <a:latin typeface="+mj-lt"/>
                <a:ea typeface="+mj-ea"/>
                <a:cs typeface="+mj-cs"/>
              </a:rPr>
              <a:t>POPULAÇÃO EM SITUAÇÃO DE RUA</a:t>
            </a:r>
            <a:br>
              <a:rPr lang="pt-BR" altLang="pt-BR" sz="2400" dirty="0">
                <a:solidFill>
                  <a:schemeClr val="tx2"/>
                </a:solidFill>
                <a:latin typeface="Berlin Sans FB Demi" panose="020E0802020502020306" pitchFamily="34" charset="0"/>
                <a:cs typeface="Times New Roman" panose="02020603050405020304" pitchFamily="18" charset="0"/>
              </a:rPr>
            </a:br>
            <a:endParaRPr lang="pt-BR" altLang="pt-BR" sz="2400" dirty="0"/>
          </a:p>
        </p:txBody>
      </p:sp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9B45A74E-DA7A-4246-86B7-FCADFE49C02C}"/>
              </a:ext>
            </a:extLst>
          </p:cNvPr>
          <p:cNvGraphicFramePr>
            <a:graphicFrameLocks noGrp="1"/>
          </p:cNvGraphicFramePr>
          <p:nvPr/>
        </p:nvGraphicFramePr>
        <p:xfrm>
          <a:off x="468313" y="2722563"/>
          <a:ext cx="8207375" cy="34893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7236">
                  <a:extLst>
                    <a:ext uri="{9D8B030D-6E8A-4147-A177-3AD203B41FA5}">
                      <a16:colId xmlns:a16="http://schemas.microsoft.com/office/drawing/2014/main" val="417354106"/>
                    </a:ext>
                  </a:extLst>
                </a:gridCol>
                <a:gridCol w="1432601">
                  <a:extLst>
                    <a:ext uri="{9D8B030D-6E8A-4147-A177-3AD203B41FA5}">
                      <a16:colId xmlns:a16="http://schemas.microsoft.com/office/drawing/2014/main" val="2650752668"/>
                    </a:ext>
                  </a:extLst>
                </a:gridCol>
                <a:gridCol w="1295901">
                  <a:extLst>
                    <a:ext uri="{9D8B030D-6E8A-4147-A177-3AD203B41FA5}">
                      <a16:colId xmlns:a16="http://schemas.microsoft.com/office/drawing/2014/main" val="3739339659"/>
                    </a:ext>
                  </a:extLst>
                </a:gridCol>
                <a:gridCol w="1367896">
                  <a:extLst>
                    <a:ext uri="{9D8B030D-6E8A-4147-A177-3AD203B41FA5}">
                      <a16:colId xmlns:a16="http://schemas.microsoft.com/office/drawing/2014/main" val="685926370"/>
                    </a:ext>
                  </a:extLst>
                </a:gridCol>
                <a:gridCol w="1655874">
                  <a:extLst>
                    <a:ext uri="{9D8B030D-6E8A-4147-A177-3AD203B41FA5}">
                      <a16:colId xmlns:a16="http://schemas.microsoft.com/office/drawing/2014/main" val="464185"/>
                    </a:ext>
                  </a:extLst>
                </a:gridCol>
                <a:gridCol w="1727867">
                  <a:extLst>
                    <a:ext uri="{9D8B030D-6E8A-4147-A177-3AD203B41FA5}">
                      <a16:colId xmlns:a16="http://schemas.microsoft.com/office/drawing/2014/main" val="2347126909"/>
                    </a:ext>
                  </a:extLst>
                </a:gridCol>
              </a:tblGrid>
              <a:tr h="360119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u="none" strike="noStrike" dirty="0">
                          <a:effectLst/>
                        </a:rPr>
                        <a:t>Nº</a:t>
                      </a:r>
                    </a:p>
                    <a:p>
                      <a:pPr algn="ctr" fontAlgn="b"/>
                      <a:endParaRPr lang="pt-BR" sz="1100" b="1" u="none" strike="noStrike" dirty="0">
                        <a:effectLst/>
                      </a:endParaRPr>
                    </a:p>
                  </a:txBody>
                  <a:tcPr marL="9523" marR="9523" marT="9527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u="none" strike="noStrike">
                          <a:effectLst/>
                        </a:rPr>
                        <a:t>MUNICÍPIO</a:t>
                      </a:r>
                    </a:p>
                    <a:p>
                      <a:pPr algn="ctr" fontAlgn="b"/>
                      <a:endParaRPr lang="pt-BR" sz="1100" b="1" u="none" strike="noStrike" dirty="0">
                        <a:effectLst/>
                      </a:endParaRPr>
                    </a:p>
                  </a:txBody>
                  <a:tcPr marL="9523" marR="9523" marT="9527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QUANTIDADE</a:t>
                      </a:r>
                    </a:p>
                    <a:p>
                      <a:pPr algn="ctr" fontAlgn="b"/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CENTRO</a:t>
                      </a:r>
                      <a:r>
                        <a:rPr lang="pt-BR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POP</a:t>
                      </a:r>
                    </a:p>
                    <a:p>
                      <a:pPr algn="ctr" fontAlgn="b"/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Cofinanciamento Federal</a:t>
                      </a:r>
                    </a:p>
                    <a:p>
                      <a:pPr algn="ctr" fontAlgn="b"/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Capacidade</a:t>
                      </a:r>
                      <a:r>
                        <a:rPr lang="pt-BR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de Atendimento</a:t>
                      </a:r>
                    </a:p>
                    <a:p>
                      <a:pPr algn="ctr" fontAlgn="b"/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829221"/>
                  </a:ext>
                </a:extLst>
              </a:tr>
              <a:tr h="216072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ARARANGUA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Ativo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R$</a:t>
                      </a:r>
                      <a:r>
                        <a:rPr lang="pt-BR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13.000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  <a:r>
                        <a:rPr lang="pt-BR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pessoas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/>
                </a:tc>
                <a:extLst>
                  <a:ext uri="{0D108BD9-81ED-4DB2-BD59-A6C34878D82A}">
                    <a16:rowId xmlns:a16="http://schemas.microsoft.com/office/drawing/2014/main" val="730704154"/>
                  </a:ext>
                </a:extLst>
              </a:tr>
              <a:tr h="216072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1" u="none" strike="noStrike" dirty="0">
                          <a:effectLst/>
                        </a:rPr>
                        <a:t>BRUSQUE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Ativo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Não tem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?</a:t>
                      </a:r>
                    </a:p>
                  </a:txBody>
                  <a:tcPr marL="9523" marR="9523" marT="9527" marB="0" anchor="b"/>
                </a:tc>
                <a:extLst>
                  <a:ext uri="{0D108BD9-81ED-4DB2-BD59-A6C34878D82A}">
                    <a16:rowId xmlns:a16="http://schemas.microsoft.com/office/drawing/2014/main" val="3326341188"/>
                  </a:ext>
                </a:extLst>
              </a:tr>
              <a:tr h="262361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1" u="none" strike="noStrike" dirty="0">
                          <a:effectLst/>
                        </a:rPr>
                        <a:t>CAMBORIU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245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Não tem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Não tem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/>
                </a:tc>
                <a:extLst>
                  <a:ext uri="{0D108BD9-81ED-4DB2-BD59-A6C34878D82A}">
                    <a16:rowId xmlns:a16="http://schemas.microsoft.com/office/drawing/2014/main" val="1824456571"/>
                  </a:ext>
                </a:extLst>
              </a:tr>
              <a:tr h="262361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3" marR="9523" marT="9527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1" u="none" strike="noStrike" dirty="0">
                          <a:effectLst/>
                        </a:rPr>
                        <a:t>FLORIANOPOLIS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421</a:t>
                      </a:r>
                    </a:p>
                  </a:txBody>
                  <a:tcPr marL="9523" marR="9523" marT="9527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Ativo</a:t>
                      </a:r>
                    </a:p>
                  </a:txBody>
                  <a:tcPr marL="9523" marR="9523" marT="9527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R$ 23.000</a:t>
                      </a:r>
                    </a:p>
                  </a:txBody>
                  <a:tcPr marL="9523" marR="9523" marT="9527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 pessoas</a:t>
                      </a:r>
                    </a:p>
                  </a:txBody>
                  <a:tcPr marL="9523" marR="9523" marT="9527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0172017"/>
                  </a:ext>
                </a:extLst>
              </a:tr>
              <a:tr h="262361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1" u="none" strike="noStrike" dirty="0">
                          <a:effectLst/>
                        </a:rPr>
                        <a:t>JOINVILLE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143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Ativo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R$ 23.000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 pessoas</a:t>
                      </a:r>
                    </a:p>
                  </a:txBody>
                  <a:tcPr marL="9523" marR="9523" marT="9527" marB="0" anchor="b"/>
                </a:tc>
                <a:extLst>
                  <a:ext uri="{0D108BD9-81ED-4DB2-BD59-A6C34878D82A}">
                    <a16:rowId xmlns:a16="http://schemas.microsoft.com/office/drawing/2014/main" val="3857227256"/>
                  </a:ext>
                </a:extLst>
              </a:tr>
              <a:tr h="262361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1" u="none" strike="noStrike" dirty="0">
                          <a:effectLst/>
                        </a:rPr>
                        <a:t>LAGES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213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Ativo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R$ 13.000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 pessoas</a:t>
                      </a:r>
                    </a:p>
                  </a:txBody>
                  <a:tcPr marL="9523" marR="9523" marT="9527" marB="0" anchor="b"/>
                </a:tc>
                <a:extLst>
                  <a:ext uri="{0D108BD9-81ED-4DB2-BD59-A6C34878D82A}">
                    <a16:rowId xmlns:a16="http://schemas.microsoft.com/office/drawing/2014/main" val="2579817412"/>
                  </a:ext>
                </a:extLst>
              </a:tr>
              <a:tr h="262361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1" u="none" strike="noStrike" dirty="0">
                          <a:effectLst/>
                        </a:rPr>
                        <a:t>NAVEGANTES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265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Não tem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Não</a:t>
                      </a:r>
                      <a:r>
                        <a:rPr lang="pt-BR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tem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/>
                </a:tc>
                <a:extLst>
                  <a:ext uri="{0D108BD9-81ED-4DB2-BD59-A6C34878D82A}">
                    <a16:rowId xmlns:a16="http://schemas.microsoft.com/office/drawing/2014/main" val="1955430513"/>
                  </a:ext>
                </a:extLst>
              </a:tr>
              <a:tr h="262361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1" u="none" strike="noStrike" dirty="0">
                          <a:effectLst/>
                        </a:rPr>
                        <a:t>PALHOÇA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265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Inativo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Suspenso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/>
                </a:tc>
                <a:extLst>
                  <a:ext uri="{0D108BD9-81ED-4DB2-BD59-A6C34878D82A}">
                    <a16:rowId xmlns:a16="http://schemas.microsoft.com/office/drawing/2014/main" val="1092139641"/>
                  </a:ext>
                </a:extLst>
              </a:tr>
              <a:tr h="262361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1" u="none" strike="noStrike" dirty="0">
                          <a:effectLst/>
                        </a:rPr>
                        <a:t>PENHA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Não tem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Não tem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/>
                </a:tc>
                <a:extLst>
                  <a:ext uri="{0D108BD9-81ED-4DB2-BD59-A6C34878D82A}">
                    <a16:rowId xmlns:a16="http://schemas.microsoft.com/office/drawing/2014/main" val="1491924223"/>
                  </a:ext>
                </a:extLst>
              </a:tr>
              <a:tr h="177204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1" u="none" strike="noStrike" dirty="0">
                          <a:effectLst/>
                        </a:rPr>
                        <a:t>PORTO BELO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Não</a:t>
                      </a:r>
                      <a:r>
                        <a:rPr lang="pt-BR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tem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Não tem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/>
                </a:tc>
                <a:extLst>
                  <a:ext uri="{0D108BD9-81ED-4DB2-BD59-A6C34878D82A}">
                    <a16:rowId xmlns:a16="http://schemas.microsoft.com/office/drawing/2014/main" val="64303318"/>
                  </a:ext>
                </a:extLst>
              </a:tr>
              <a:tr h="177204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RIO DO SUL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Ativo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Não tem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/>
                </a:tc>
                <a:extLst>
                  <a:ext uri="{0D108BD9-81ED-4DB2-BD59-A6C34878D82A}">
                    <a16:rowId xmlns:a16="http://schemas.microsoft.com/office/drawing/2014/main" val="4044538247"/>
                  </a:ext>
                </a:extLst>
              </a:tr>
              <a:tr h="24376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1" u="none" strike="noStrike" dirty="0">
                          <a:effectLst/>
                        </a:rPr>
                        <a:t>SÃO MIGUEL DO OESTE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210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Não tem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Não tem</a:t>
                      </a:r>
                    </a:p>
                  </a:txBody>
                  <a:tcPr marL="9523" marR="9523" marT="9527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/>
                </a:tc>
                <a:extLst>
                  <a:ext uri="{0D108BD9-81ED-4DB2-BD59-A6C34878D82A}">
                    <a16:rowId xmlns:a16="http://schemas.microsoft.com/office/drawing/2014/main" val="896021269"/>
                  </a:ext>
                </a:extLst>
              </a:tr>
              <a:tr h="262361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9523" marR="9523" marT="9527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1" u="none" strike="noStrike" dirty="0">
                          <a:effectLst/>
                        </a:rPr>
                        <a:t>TUBARÃO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1019</a:t>
                      </a:r>
                    </a:p>
                  </a:txBody>
                  <a:tcPr marL="9523" marR="9523" marT="9527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Inativo</a:t>
                      </a:r>
                    </a:p>
                  </a:txBody>
                  <a:tcPr marL="9523" marR="9523" marT="9527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Cancelado</a:t>
                      </a:r>
                    </a:p>
                  </a:txBody>
                  <a:tcPr marL="9523" marR="9523" marT="9527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3" marR="9523" marT="9527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901669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Users\barbara.cavalcante\Desktop\Slide 2017.png">
            <a:extLst>
              <a:ext uri="{FF2B5EF4-FFF2-40B4-BE49-F238E27FC236}">
                <a16:creationId xmlns:a16="http://schemas.microsoft.com/office/drawing/2014/main" id="{3C40CA36-791B-461B-8B2C-5C4B595666A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D90A5ABB-BBBF-477B-9BD7-EABDEA3954DC}"/>
              </a:ext>
            </a:extLst>
          </p:cNvPr>
          <p:cNvSpPr/>
          <p:nvPr/>
        </p:nvSpPr>
        <p:spPr>
          <a:xfrm>
            <a:off x="468313" y="392113"/>
            <a:ext cx="8064500" cy="86328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defRPr/>
            </a:pPr>
            <a:endParaRPr lang="pt-BR" dirty="0"/>
          </a:p>
          <a:p>
            <a:pPr algn="just">
              <a:lnSpc>
                <a:spcPct val="150000"/>
              </a:lnSpc>
              <a:defRPr/>
            </a:pPr>
            <a:r>
              <a:rPr lang="pt-BR" sz="2000" b="1" dirty="0">
                <a:solidFill>
                  <a:srgbClr val="0070C0"/>
                </a:solidFill>
              </a:rPr>
              <a:t>Santa Catarina – Censo SUAS Gestão Municipal 2017</a:t>
            </a:r>
          </a:p>
          <a:p>
            <a:pPr algn="just">
              <a:lnSpc>
                <a:spcPct val="150000"/>
              </a:lnSpc>
              <a:defRPr/>
            </a:pPr>
            <a:r>
              <a:rPr lang="pt-BR" sz="1400" b="1" dirty="0"/>
              <a:t>Questão 12. O órgão gestor possui levantamento ou pesquisa nos últimos doze meses que aponte o número de pessoas em situação de rua no município? </a:t>
            </a:r>
          </a:p>
          <a:p>
            <a:pPr algn="just">
              <a:lnSpc>
                <a:spcPct val="150000"/>
              </a:lnSpc>
              <a:defRPr/>
            </a:pPr>
            <a:endParaRPr lang="pt-BR" sz="1400" b="1" dirty="0"/>
          </a:p>
          <a:p>
            <a:pPr algn="just">
              <a:lnSpc>
                <a:spcPct val="150000"/>
              </a:lnSpc>
              <a:defRPr/>
            </a:pPr>
            <a:r>
              <a:rPr lang="pt-BR" sz="1400" b="1" dirty="0"/>
              <a:t>Municípios que responderam NÃO:</a:t>
            </a:r>
            <a:r>
              <a:rPr lang="pt-BR" dirty="0"/>
              <a:t>	</a:t>
            </a:r>
            <a:endParaRPr lang="pt-BR" sz="1400" b="1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pt-BR" sz="1400" b="1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pt-BR" sz="1400" b="1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pt-BR" sz="1400" b="1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pt-BR" sz="1400" b="1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pt-BR" sz="1400" b="1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pt-BR" sz="1400" b="1" dirty="0"/>
          </a:p>
          <a:p>
            <a:pPr algn="just">
              <a:lnSpc>
                <a:spcPct val="150000"/>
              </a:lnSpc>
              <a:defRPr/>
            </a:pPr>
            <a:r>
              <a:rPr lang="pt-BR" sz="1400" b="1" dirty="0"/>
              <a:t>TOTAL DE COFINANCIAMENTO FEDERAL PARA CENTRO POP: R$ 124.000,00</a:t>
            </a:r>
          </a:p>
          <a:p>
            <a:pPr algn="just">
              <a:lnSpc>
                <a:spcPct val="150000"/>
              </a:lnSpc>
              <a:defRPr/>
            </a:pPr>
            <a:endParaRPr lang="pt-BR" sz="1400" b="1" dirty="0"/>
          </a:p>
          <a:p>
            <a:pPr algn="just">
              <a:lnSpc>
                <a:spcPct val="150000"/>
              </a:lnSpc>
              <a:defRPr/>
            </a:pPr>
            <a:r>
              <a:rPr lang="pt-BR" sz="1400" b="1" i="1" dirty="0">
                <a:solidFill>
                  <a:schemeClr val="accent4">
                    <a:lumMod val="75000"/>
                  </a:schemeClr>
                </a:solidFill>
              </a:rPr>
              <a:t>LEMBRANDO QUE É MUITO FRÁGIL CADA LOCAL FAZER SUA PRÓPRIA PESQUISA E CENSO COM METODOLOGIAS DIFERENTES E NÃO COMPARÁVEIS, O ESSENCIAL É A POPULAÇÃO EM SITUAÇÃO DE RUA SER OBJETO DE CENSO PRÓPRIO DO IBGE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pt-BR" sz="1400" b="1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pt-BR" sz="1400" b="1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pt-BR" b="1" dirty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  <a:defRPr/>
            </a:pPr>
            <a:endParaRPr lang="pt-BR" b="1" dirty="0">
              <a:solidFill>
                <a:srgbClr val="FF0000"/>
              </a:solidFill>
            </a:endParaRPr>
          </a:p>
          <a:p>
            <a:pPr algn="just">
              <a:lnSpc>
                <a:spcPct val="150000"/>
              </a:lnSpc>
              <a:defRPr/>
            </a:pPr>
            <a:endParaRPr lang="pt-BR" dirty="0">
              <a:solidFill>
                <a:srgbClr val="0C57D2"/>
              </a:solidFill>
            </a:endParaRPr>
          </a:p>
          <a:p>
            <a:pPr algn="just">
              <a:lnSpc>
                <a:spcPct val="150000"/>
              </a:lnSpc>
              <a:defRPr/>
            </a:pPr>
            <a:endParaRPr lang="pt-BR" dirty="0">
              <a:solidFill>
                <a:srgbClr val="0C57D2"/>
              </a:solidFill>
            </a:endParaRPr>
          </a:p>
          <a:p>
            <a:pPr algn="just">
              <a:lnSpc>
                <a:spcPct val="150000"/>
              </a:lnSpc>
              <a:defRPr/>
            </a:pPr>
            <a:endParaRPr lang="pt-BR" dirty="0">
              <a:solidFill>
                <a:srgbClr val="0C57D2"/>
              </a:solidFill>
            </a:endParaRPr>
          </a:p>
        </p:txBody>
      </p:sp>
      <p:sp>
        <p:nvSpPr>
          <p:cNvPr id="16388" name="Retângulo 5">
            <a:extLst>
              <a:ext uri="{FF2B5EF4-FFF2-40B4-BE49-F238E27FC236}">
                <a16:creationId xmlns:a16="http://schemas.microsoft.com/office/drawing/2014/main" id="{5D7D4500-87E6-4B7A-AA07-362440194B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6938" y="244475"/>
            <a:ext cx="69850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pt-BR" altLang="pt-BR" sz="2400" b="1" dirty="0">
                <a:latin typeface="+mj-lt"/>
                <a:ea typeface="+mj-ea"/>
                <a:cs typeface="+mj-cs"/>
              </a:rPr>
              <a:t>POPULAÇÃO EM SITUAÇÃO DE RUA</a:t>
            </a:r>
            <a:br>
              <a:rPr lang="pt-BR" altLang="pt-BR" sz="2400" dirty="0">
                <a:solidFill>
                  <a:schemeClr val="tx2"/>
                </a:solidFill>
                <a:latin typeface="Berlin Sans FB Demi" panose="020E0802020502020306" pitchFamily="34" charset="0"/>
                <a:cs typeface="Times New Roman" panose="02020603050405020304" pitchFamily="18" charset="0"/>
              </a:rPr>
            </a:br>
            <a:endParaRPr lang="pt-BR" altLang="pt-BR" sz="2400" dirty="0"/>
          </a:p>
        </p:txBody>
      </p:sp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A4D1464B-ADCF-4C75-BDC6-D26E37CC867F}"/>
              </a:ext>
            </a:extLst>
          </p:cNvPr>
          <p:cNvGraphicFramePr>
            <a:graphicFrameLocks noGrp="1"/>
          </p:cNvGraphicFramePr>
          <p:nvPr/>
        </p:nvGraphicFramePr>
        <p:xfrm>
          <a:off x="557213" y="2852738"/>
          <a:ext cx="6911975" cy="157956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7289">
                  <a:extLst>
                    <a:ext uri="{9D8B030D-6E8A-4147-A177-3AD203B41FA5}">
                      <a16:colId xmlns:a16="http://schemas.microsoft.com/office/drawing/2014/main" val="417354106"/>
                    </a:ext>
                  </a:extLst>
                </a:gridCol>
                <a:gridCol w="1432705">
                  <a:extLst>
                    <a:ext uri="{9D8B030D-6E8A-4147-A177-3AD203B41FA5}">
                      <a16:colId xmlns:a16="http://schemas.microsoft.com/office/drawing/2014/main" val="2650752668"/>
                    </a:ext>
                  </a:extLst>
                </a:gridCol>
                <a:gridCol w="1367995">
                  <a:extLst>
                    <a:ext uri="{9D8B030D-6E8A-4147-A177-3AD203B41FA5}">
                      <a16:colId xmlns:a16="http://schemas.microsoft.com/office/drawing/2014/main" val="685926370"/>
                    </a:ext>
                  </a:extLst>
                </a:gridCol>
                <a:gridCol w="1655994">
                  <a:extLst>
                    <a:ext uri="{9D8B030D-6E8A-4147-A177-3AD203B41FA5}">
                      <a16:colId xmlns:a16="http://schemas.microsoft.com/office/drawing/2014/main" val="464185"/>
                    </a:ext>
                  </a:extLst>
                </a:gridCol>
                <a:gridCol w="1727993">
                  <a:extLst>
                    <a:ext uri="{9D8B030D-6E8A-4147-A177-3AD203B41FA5}">
                      <a16:colId xmlns:a16="http://schemas.microsoft.com/office/drawing/2014/main" val="2347126909"/>
                    </a:ext>
                  </a:extLst>
                </a:gridCol>
              </a:tblGrid>
              <a:tr h="360169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u="none" strike="noStrike" dirty="0">
                          <a:effectLst/>
                        </a:rPr>
                        <a:t>Nº</a:t>
                      </a:r>
                    </a:p>
                    <a:p>
                      <a:pPr algn="ctr" fontAlgn="b"/>
                      <a:endParaRPr lang="pt-BR" sz="1100" b="1" u="none" strike="noStrike" dirty="0">
                        <a:effectLst/>
                      </a:endParaRPr>
                    </a:p>
                  </a:txBody>
                  <a:tcPr marL="9524" marR="9524" marT="9528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u="none" strike="noStrike" dirty="0">
                          <a:effectLst/>
                        </a:rPr>
                        <a:t>MUNICÍPIO</a:t>
                      </a:r>
                    </a:p>
                    <a:p>
                      <a:pPr algn="ctr" fontAlgn="b"/>
                      <a:endParaRPr lang="pt-BR" sz="1100" b="1" u="none" strike="noStrike" dirty="0">
                        <a:effectLst/>
                      </a:endParaRPr>
                    </a:p>
                  </a:txBody>
                  <a:tcPr marL="9524" marR="9524" marT="9528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CENTRO</a:t>
                      </a:r>
                      <a:r>
                        <a:rPr lang="pt-BR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POP</a:t>
                      </a:r>
                    </a:p>
                    <a:p>
                      <a:pPr algn="ctr" fontAlgn="b"/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4" marR="9524" marT="9528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Cofinanciamento Federal</a:t>
                      </a:r>
                    </a:p>
                    <a:p>
                      <a:pPr algn="ctr" fontAlgn="b"/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4" marR="9524" marT="9528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Capacidade</a:t>
                      </a:r>
                      <a:r>
                        <a:rPr lang="pt-BR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de Atendimento</a:t>
                      </a:r>
                    </a:p>
                    <a:p>
                      <a:pPr algn="ctr" fontAlgn="b"/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4" marR="9524" marT="9528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829221"/>
                  </a:ext>
                </a:extLst>
              </a:tr>
              <a:tr h="216101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4" marR="9524" marT="9528" marB="0" anchor="b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BLUMENAU</a:t>
                      </a:r>
                    </a:p>
                  </a:txBody>
                  <a:tcPr marL="9524" marR="9524" marT="9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Ativo</a:t>
                      </a:r>
                    </a:p>
                  </a:txBody>
                  <a:tcPr marL="9524" marR="9524" marT="9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R$</a:t>
                      </a:r>
                      <a:r>
                        <a:rPr lang="pt-BR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13.000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4" marR="9524" marT="9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  <a:r>
                        <a:rPr lang="pt-BR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pessoas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4" marR="9524" marT="9528" marB="0" anchor="b"/>
                </a:tc>
                <a:extLst>
                  <a:ext uri="{0D108BD9-81ED-4DB2-BD59-A6C34878D82A}">
                    <a16:rowId xmlns:a16="http://schemas.microsoft.com/office/drawing/2014/main" val="730704154"/>
                  </a:ext>
                </a:extLst>
              </a:tr>
              <a:tr h="216101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4" marR="9524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CRICIÚMA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4" marR="9524" marT="9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Ativo</a:t>
                      </a:r>
                    </a:p>
                  </a:txBody>
                  <a:tcPr marL="9524" marR="9524" marT="9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R$</a:t>
                      </a:r>
                      <a:r>
                        <a:rPr lang="pt-BR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13.000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4" marR="9524" marT="9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  <a:r>
                        <a:rPr lang="pt-BR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pessoas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4" marR="9524" marT="9528" marB="0" anchor="b"/>
                </a:tc>
                <a:extLst>
                  <a:ext uri="{0D108BD9-81ED-4DB2-BD59-A6C34878D82A}">
                    <a16:rowId xmlns:a16="http://schemas.microsoft.com/office/drawing/2014/main" val="3326341188"/>
                  </a:ext>
                </a:extLst>
              </a:tr>
              <a:tr h="26239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4" marR="9524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ITAJAÍ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4" marR="9524" marT="9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Ativo</a:t>
                      </a:r>
                    </a:p>
                  </a:txBody>
                  <a:tcPr marL="9524" marR="9524" marT="9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R$</a:t>
                      </a:r>
                      <a:r>
                        <a:rPr lang="pt-BR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13.000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4" marR="9524" marT="9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 pessoas</a:t>
                      </a:r>
                    </a:p>
                  </a:txBody>
                  <a:tcPr marL="9524" marR="9524" marT="9528" marB="0" anchor="b"/>
                </a:tc>
                <a:extLst>
                  <a:ext uri="{0D108BD9-81ED-4DB2-BD59-A6C34878D82A}">
                    <a16:rowId xmlns:a16="http://schemas.microsoft.com/office/drawing/2014/main" val="1824456571"/>
                  </a:ext>
                </a:extLst>
              </a:tr>
              <a:tr h="26239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4" marR="9524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SÃO JOSÉ</a:t>
                      </a:r>
                    </a:p>
                  </a:txBody>
                  <a:tcPr marL="9524" marR="9524" marT="9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Ativo</a:t>
                      </a:r>
                    </a:p>
                  </a:txBody>
                  <a:tcPr marL="9524" marR="9524" marT="9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R$ 13.000</a:t>
                      </a:r>
                    </a:p>
                  </a:txBody>
                  <a:tcPr marL="9524" marR="9524" marT="9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 pessoas</a:t>
                      </a:r>
                    </a:p>
                  </a:txBody>
                  <a:tcPr marL="9524" marR="9524" marT="9528" marB="0" anchor="b"/>
                </a:tc>
                <a:extLst>
                  <a:ext uri="{0D108BD9-81ED-4DB2-BD59-A6C34878D82A}">
                    <a16:rowId xmlns:a16="http://schemas.microsoft.com/office/drawing/2014/main" val="3857227256"/>
                  </a:ext>
                </a:extLst>
              </a:tr>
              <a:tr h="262397"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4" marR="9524" marT="952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BALNEÁRIO</a:t>
                      </a:r>
                      <a:r>
                        <a:rPr lang="pt-BR" sz="11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CAMBORIU</a:t>
                      </a:r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4" marR="9524" marT="9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Inativo</a:t>
                      </a:r>
                    </a:p>
                  </a:txBody>
                  <a:tcPr marL="9524" marR="9524" marT="952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Não tem </a:t>
                      </a:r>
                    </a:p>
                  </a:txBody>
                  <a:tcPr marL="9524" marR="9524" marT="9528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4" marR="9524" marT="9528" marB="0" anchor="b"/>
                </a:tc>
                <a:extLst>
                  <a:ext uri="{0D108BD9-81ED-4DB2-BD59-A6C34878D82A}">
                    <a16:rowId xmlns:a16="http://schemas.microsoft.com/office/drawing/2014/main" val="25798174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C:\Users\barbara.cavalcante\Desktop\Slide 2017.png">
            <a:extLst>
              <a:ext uri="{FF2B5EF4-FFF2-40B4-BE49-F238E27FC236}">
                <a16:creationId xmlns:a16="http://schemas.microsoft.com/office/drawing/2014/main" id="{4A4C4F07-6856-44F5-B07B-953D577E2D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ítulo 1">
            <a:extLst>
              <a:ext uri="{FF2B5EF4-FFF2-40B4-BE49-F238E27FC236}">
                <a16:creationId xmlns:a16="http://schemas.microsoft.com/office/drawing/2014/main" id="{07B6088C-76F3-453D-B71F-46CCD188A8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60338" y="439738"/>
            <a:ext cx="7772401" cy="635000"/>
          </a:xfrm>
        </p:spPr>
        <p:txBody>
          <a:bodyPr/>
          <a:lstStyle/>
          <a:p>
            <a:pPr eaLnBrk="1" hangingPunct="1"/>
            <a:r>
              <a:rPr lang="pt-BR" altLang="pt-BR" sz="2800" b="1"/>
              <a:t>Serviço Especializado em Abordagem Social</a:t>
            </a:r>
            <a:br>
              <a:rPr lang="pt-BR" altLang="pt-BR" sz="2800" b="1"/>
            </a:br>
            <a:r>
              <a:rPr lang="pt-BR" altLang="pt-BR" sz="2400" b="1"/>
              <a:t>Cofinanciamento federal</a:t>
            </a:r>
          </a:p>
        </p:txBody>
      </p:sp>
      <p:pic>
        <p:nvPicPr>
          <p:cNvPr id="9220" name="Imagem 6">
            <a:extLst>
              <a:ext uri="{FF2B5EF4-FFF2-40B4-BE49-F238E27FC236}">
                <a16:creationId xmlns:a16="http://schemas.microsoft.com/office/drawing/2014/main" id="{F118AE26-233F-446B-BBFC-A21FA2B477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115888"/>
            <a:ext cx="1511300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1F2733B2-A11C-4701-8391-C3E2C3E6B964}"/>
              </a:ext>
            </a:extLst>
          </p:cNvPr>
          <p:cNvGraphicFramePr>
            <a:graphicFrameLocks noGrp="1"/>
          </p:cNvGraphicFramePr>
          <p:nvPr/>
        </p:nvGraphicFramePr>
        <p:xfrm>
          <a:off x="1619250" y="1576388"/>
          <a:ext cx="4537075" cy="478948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2152">
                  <a:extLst>
                    <a:ext uri="{9D8B030D-6E8A-4147-A177-3AD203B41FA5}">
                      <a16:colId xmlns:a16="http://schemas.microsoft.com/office/drawing/2014/main" val="2158265406"/>
                    </a:ext>
                  </a:extLst>
                </a:gridCol>
                <a:gridCol w="1594664">
                  <a:extLst>
                    <a:ext uri="{9D8B030D-6E8A-4147-A177-3AD203B41FA5}">
                      <a16:colId xmlns:a16="http://schemas.microsoft.com/office/drawing/2014/main" val="3970903248"/>
                    </a:ext>
                  </a:extLst>
                </a:gridCol>
                <a:gridCol w="917210">
                  <a:extLst>
                    <a:ext uri="{9D8B030D-6E8A-4147-A177-3AD203B41FA5}">
                      <a16:colId xmlns:a16="http://schemas.microsoft.com/office/drawing/2014/main" val="2979077346"/>
                    </a:ext>
                  </a:extLst>
                </a:gridCol>
                <a:gridCol w="1593049">
                  <a:extLst>
                    <a:ext uri="{9D8B030D-6E8A-4147-A177-3AD203B41FA5}">
                      <a16:colId xmlns:a16="http://schemas.microsoft.com/office/drawing/2014/main" val="2499119972"/>
                    </a:ext>
                  </a:extLst>
                </a:gridCol>
              </a:tblGrid>
              <a:tr h="288053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Nº</a:t>
                      </a:r>
                    </a:p>
                  </a:txBody>
                  <a:tcPr marL="6546" marR="6546" marT="6544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Município </a:t>
                      </a:r>
                    </a:p>
                  </a:txBody>
                  <a:tcPr marL="6546" marR="6546" marT="6544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Equipe</a:t>
                      </a:r>
                    </a:p>
                  </a:txBody>
                  <a:tcPr marL="6546" marR="6546" marT="6544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Valor </a:t>
                      </a:r>
                    </a:p>
                  </a:txBody>
                  <a:tcPr marL="6546" marR="6546" marT="6544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9240399"/>
                  </a:ext>
                </a:extLst>
              </a:tr>
              <a:tr h="236918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Araranguá                                                                                          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     5.000,00 </a:t>
                      </a:r>
                    </a:p>
                  </a:txBody>
                  <a:tcPr marL="6546" marR="6546" marT="6544" marB="0" anchor="ctr"/>
                </a:tc>
                <a:extLst>
                  <a:ext uri="{0D108BD9-81ED-4DB2-BD59-A6C34878D82A}">
                    <a16:rowId xmlns:a16="http://schemas.microsoft.com/office/drawing/2014/main" val="1448809661"/>
                  </a:ext>
                </a:extLst>
              </a:tr>
              <a:tr h="236918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Biguaçu                                                                                            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     5.000,00 </a:t>
                      </a:r>
                    </a:p>
                  </a:txBody>
                  <a:tcPr marL="6546" marR="6546" marT="6544" marB="0" anchor="ctr"/>
                </a:tc>
                <a:extLst>
                  <a:ext uri="{0D108BD9-81ED-4DB2-BD59-A6C34878D82A}">
                    <a16:rowId xmlns:a16="http://schemas.microsoft.com/office/drawing/2014/main" val="3672630613"/>
                  </a:ext>
                </a:extLst>
              </a:tr>
              <a:tr h="236918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Blumenau                                                                                           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   15.000,00 </a:t>
                      </a:r>
                    </a:p>
                  </a:txBody>
                  <a:tcPr marL="6546" marR="6546" marT="6544" marB="0" anchor="ctr"/>
                </a:tc>
                <a:extLst>
                  <a:ext uri="{0D108BD9-81ED-4DB2-BD59-A6C34878D82A}">
                    <a16:rowId xmlns:a16="http://schemas.microsoft.com/office/drawing/2014/main" val="3377295506"/>
                  </a:ext>
                </a:extLst>
              </a:tr>
              <a:tr h="236918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Brusque                                                                                            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     5.000,00 </a:t>
                      </a:r>
                    </a:p>
                  </a:txBody>
                  <a:tcPr marL="6546" marR="6546" marT="6544" marB="0" anchor="ctr"/>
                </a:tc>
                <a:extLst>
                  <a:ext uri="{0D108BD9-81ED-4DB2-BD59-A6C34878D82A}">
                    <a16:rowId xmlns:a16="http://schemas.microsoft.com/office/drawing/2014/main" val="3103351380"/>
                  </a:ext>
                </a:extLst>
              </a:tr>
              <a:tr h="236918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Camboriú                                                                                           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     5.000,00 </a:t>
                      </a:r>
                    </a:p>
                  </a:txBody>
                  <a:tcPr marL="6546" marR="6546" marT="6544" marB="0" anchor="ctr"/>
                </a:tc>
                <a:extLst>
                  <a:ext uri="{0D108BD9-81ED-4DB2-BD59-A6C34878D82A}">
                    <a16:rowId xmlns:a16="http://schemas.microsoft.com/office/drawing/2014/main" val="1355153138"/>
                  </a:ext>
                </a:extLst>
              </a:tr>
              <a:tr h="236918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Chapecó                                                                                            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     5.000,00 </a:t>
                      </a:r>
                    </a:p>
                  </a:txBody>
                  <a:tcPr marL="6546" marR="6546" marT="6544" marB="0" anchor="ctr"/>
                </a:tc>
                <a:extLst>
                  <a:ext uri="{0D108BD9-81ED-4DB2-BD59-A6C34878D82A}">
                    <a16:rowId xmlns:a16="http://schemas.microsoft.com/office/drawing/2014/main" val="1442462741"/>
                  </a:ext>
                </a:extLst>
              </a:tr>
              <a:tr h="236918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Florianópolis                                                                                      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   15.000,00 </a:t>
                      </a:r>
                    </a:p>
                  </a:txBody>
                  <a:tcPr marL="6546" marR="6546" marT="6544" marB="0" anchor="ctr"/>
                </a:tc>
                <a:extLst>
                  <a:ext uri="{0D108BD9-81ED-4DB2-BD59-A6C34878D82A}">
                    <a16:rowId xmlns:a16="http://schemas.microsoft.com/office/drawing/2014/main" val="753754104"/>
                  </a:ext>
                </a:extLst>
              </a:tr>
              <a:tr h="236918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Içara                                                                                              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     5.000,00 </a:t>
                      </a:r>
                    </a:p>
                  </a:txBody>
                  <a:tcPr marL="6546" marR="6546" marT="6544" marB="0" anchor="ctr"/>
                </a:tc>
                <a:extLst>
                  <a:ext uri="{0D108BD9-81ED-4DB2-BD59-A6C34878D82A}">
                    <a16:rowId xmlns:a16="http://schemas.microsoft.com/office/drawing/2014/main" val="974040818"/>
                  </a:ext>
                </a:extLst>
              </a:tr>
              <a:tr h="236918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Indaial                                                                                            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     5.000,00 </a:t>
                      </a:r>
                    </a:p>
                  </a:txBody>
                  <a:tcPr marL="6546" marR="6546" marT="6544" marB="0" anchor="ctr"/>
                </a:tc>
                <a:extLst>
                  <a:ext uri="{0D108BD9-81ED-4DB2-BD59-A6C34878D82A}">
                    <a16:rowId xmlns:a16="http://schemas.microsoft.com/office/drawing/2014/main" val="2762103772"/>
                  </a:ext>
                </a:extLst>
              </a:tr>
              <a:tr h="236918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Itajaí                                                                                             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     5.000,00 </a:t>
                      </a:r>
                    </a:p>
                  </a:txBody>
                  <a:tcPr marL="6546" marR="6546" marT="6544" marB="0" anchor="ctr"/>
                </a:tc>
                <a:extLst>
                  <a:ext uri="{0D108BD9-81ED-4DB2-BD59-A6C34878D82A}">
                    <a16:rowId xmlns:a16="http://schemas.microsoft.com/office/drawing/2014/main" val="3331535827"/>
                  </a:ext>
                </a:extLst>
              </a:tr>
              <a:tr h="236918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Jaraguá do Sul                                                                                     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     5.000,00 </a:t>
                      </a:r>
                    </a:p>
                  </a:txBody>
                  <a:tcPr marL="6546" marR="6546" marT="6544" marB="0" anchor="ctr"/>
                </a:tc>
                <a:extLst>
                  <a:ext uri="{0D108BD9-81ED-4DB2-BD59-A6C34878D82A}">
                    <a16:rowId xmlns:a16="http://schemas.microsoft.com/office/drawing/2014/main" val="3260412131"/>
                  </a:ext>
                </a:extLst>
              </a:tr>
              <a:tr h="236918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Joinville                                                                                          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   15.000,00 </a:t>
                      </a:r>
                    </a:p>
                  </a:txBody>
                  <a:tcPr marL="6546" marR="6546" marT="6544" marB="0" anchor="ctr"/>
                </a:tc>
                <a:extLst>
                  <a:ext uri="{0D108BD9-81ED-4DB2-BD59-A6C34878D82A}">
                    <a16:rowId xmlns:a16="http://schemas.microsoft.com/office/drawing/2014/main" val="3178733297"/>
                  </a:ext>
                </a:extLst>
              </a:tr>
              <a:tr h="236918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Lages                                                                                              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     5.000,00 </a:t>
                      </a:r>
                    </a:p>
                  </a:txBody>
                  <a:tcPr marL="6546" marR="6546" marT="6544" marB="0" anchor="ctr"/>
                </a:tc>
                <a:extLst>
                  <a:ext uri="{0D108BD9-81ED-4DB2-BD59-A6C34878D82A}">
                    <a16:rowId xmlns:a16="http://schemas.microsoft.com/office/drawing/2014/main" val="896604436"/>
                  </a:ext>
                </a:extLst>
              </a:tr>
              <a:tr h="236918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14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Laguna                                                                                             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     5.000,00 </a:t>
                      </a:r>
                    </a:p>
                  </a:txBody>
                  <a:tcPr marL="6546" marR="6546" marT="6544" marB="0" anchor="ctr"/>
                </a:tc>
                <a:extLst>
                  <a:ext uri="{0D108BD9-81ED-4DB2-BD59-A6C34878D82A}">
                    <a16:rowId xmlns:a16="http://schemas.microsoft.com/office/drawing/2014/main" val="1559888038"/>
                  </a:ext>
                </a:extLst>
              </a:tr>
              <a:tr h="236918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Navegantes                                                                                         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     5.000,00 </a:t>
                      </a:r>
                    </a:p>
                  </a:txBody>
                  <a:tcPr marL="6546" marR="6546" marT="6544" marB="0" anchor="ctr"/>
                </a:tc>
                <a:extLst>
                  <a:ext uri="{0D108BD9-81ED-4DB2-BD59-A6C34878D82A}">
                    <a16:rowId xmlns:a16="http://schemas.microsoft.com/office/drawing/2014/main" val="860562691"/>
                  </a:ext>
                </a:extLst>
              </a:tr>
              <a:tr h="236918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Palhoça                                                                                            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     5.000,00 </a:t>
                      </a:r>
                    </a:p>
                  </a:txBody>
                  <a:tcPr marL="6546" marR="6546" marT="6544" marB="0" anchor="ctr"/>
                </a:tc>
                <a:extLst>
                  <a:ext uri="{0D108BD9-81ED-4DB2-BD59-A6C34878D82A}">
                    <a16:rowId xmlns:a16="http://schemas.microsoft.com/office/drawing/2014/main" val="1396138289"/>
                  </a:ext>
                </a:extLst>
              </a:tr>
              <a:tr h="236918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17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São José                                                                                           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   10.000,00 </a:t>
                      </a:r>
                    </a:p>
                  </a:txBody>
                  <a:tcPr marL="6546" marR="6546" marT="6544" marB="0" anchor="ctr"/>
                </a:tc>
                <a:extLst>
                  <a:ext uri="{0D108BD9-81ED-4DB2-BD59-A6C34878D82A}">
                    <a16:rowId xmlns:a16="http://schemas.microsoft.com/office/drawing/2014/main" val="2327135792"/>
                  </a:ext>
                </a:extLst>
              </a:tr>
              <a:tr h="236918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Tubarão                                                                                            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 </a:t>
                      </a:r>
                    </a:p>
                  </a:txBody>
                  <a:tcPr marL="6546" marR="6546" marT="6544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     5.000,00 </a:t>
                      </a:r>
                    </a:p>
                  </a:txBody>
                  <a:tcPr marL="6546" marR="6546" marT="6544" marB="0" anchor="ctr"/>
                </a:tc>
                <a:extLst>
                  <a:ext uri="{0D108BD9-81ED-4DB2-BD59-A6C34878D82A}">
                    <a16:rowId xmlns:a16="http://schemas.microsoft.com/office/drawing/2014/main" val="1928466818"/>
                  </a:ext>
                </a:extLst>
              </a:tr>
              <a:tr h="236918">
                <a:tc gridSpan="2"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TOTAL</a:t>
                      </a:r>
                    </a:p>
                  </a:txBody>
                  <a:tcPr marL="6546" marR="6546" marT="6544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 dirty="0"/>
                    </a:p>
                  </a:txBody>
                  <a:tcPr marL="6544" marR="6544" marT="6544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L="6546" marR="6546" marT="6544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                       125.000,00 </a:t>
                      </a:r>
                    </a:p>
                  </a:txBody>
                  <a:tcPr marL="6546" marR="6546" marT="6544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527992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C:\Users\barbara.cavalcante\Desktop\Slide 2017.png">
            <a:extLst>
              <a:ext uri="{FF2B5EF4-FFF2-40B4-BE49-F238E27FC236}">
                <a16:creationId xmlns:a16="http://schemas.microsoft.com/office/drawing/2014/main" id="{19F6EBD3-35CF-487B-A769-49B8B1895D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ítulo 1">
            <a:extLst>
              <a:ext uri="{FF2B5EF4-FFF2-40B4-BE49-F238E27FC236}">
                <a16:creationId xmlns:a16="http://schemas.microsoft.com/office/drawing/2014/main" id="{EAC7E782-D3D1-424A-A72C-2C2C60B17B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342900"/>
            <a:ext cx="7772400" cy="1470025"/>
          </a:xfrm>
        </p:spPr>
        <p:txBody>
          <a:bodyPr/>
          <a:lstStyle/>
          <a:p>
            <a:pPr eaLnBrk="1" hangingPunct="1"/>
            <a:r>
              <a:rPr lang="pt-BR" altLang="pt-BR" sz="3600" b="1"/>
              <a:t>População em Situação de Rua</a:t>
            </a:r>
          </a:p>
        </p:txBody>
      </p:sp>
      <p:pic>
        <p:nvPicPr>
          <p:cNvPr id="10244" name="Imagem 6">
            <a:extLst>
              <a:ext uri="{FF2B5EF4-FFF2-40B4-BE49-F238E27FC236}">
                <a16:creationId xmlns:a16="http://schemas.microsoft.com/office/drawing/2014/main" id="{9F301717-8F26-44FD-863E-2536B4EDF9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115888"/>
            <a:ext cx="1511300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Rectangle 3">
            <a:extLst>
              <a:ext uri="{FF2B5EF4-FFF2-40B4-BE49-F238E27FC236}">
                <a16:creationId xmlns:a16="http://schemas.microsoft.com/office/drawing/2014/main" id="{DD737EE8-3FC6-414E-846C-C2DDFA302B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925638"/>
            <a:ext cx="835342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261938" indent="-261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ts val="1200"/>
              </a:spcBef>
              <a:spcAft>
                <a:spcPts val="1200"/>
              </a:spcAft>
              <a:buFontTx/>
              <a:buNone/>
            </a:pPr>
            <a:r>
              <a:rPr lang="pt-BR" altLang="pt-BR" sz="2400" i="1">
                <a:ea typeface="MS PGothic" panose="020B0600070205080204" pitchFamily="34" charset="-128"/>
              </a:rPr>
              <a:t>    </a:t>
            </a:r>
            <a:r>
              <a:rPr lang="pt-BR" altLang="pt-BR" sz="2400" u="sng">
                <a:ea typeface="MS PGothic" panose="020B0600070205080204" pitchFamily="34" charset="-128"/>
              </a:rPr>
              <a:t>Decreto nº 7.053/2009:</a:t>
            </a:r>
            <a:r>
              <a:rPr lang="pt-BR" altLang="pt-BR" sz="2400">
                <a:ea typeface="MS PGothic" panose="020B0600070205080204" pitchFamily="34" charset="-128"/>
              </a:rPr>
              <a:t> Grupo heterogêneo que possui em comum a </a:t>
            </a:r>
            <a:r>
              <a:rPr lang="pt-BR" altLang="pt-BR" sz="2400">
                <a:solidFill>
                  <a:srgbClr val="FF0000"/>
                </a:solidFill>
                <a:ea typeface="MS PGothic" panose="020B0600070205080204" pitchFamily="34" charset="-128"/>
              </a:rPr>
              <a:t>pobreza extrema</a:t>
            </a:r>
            <a:r>
              <a:rPr lang="pt-BR" altLang="pt-BR" sz="2400">
                <a:ea typeface="MS PGothic" panose="020B0600070205080204" pitchFamily="34" charset="-128"/>
              </a:rPr>
              <a:t>, os </a:t>
            </a:r>
            <a:r>
              <a:rPr lang="pt-BR" altLang="pt-BR" sz="2400">
                <a:solidFill>
                  <a:srgbClr val="FF0000"/>
                </a:solidFill>
                <a:ea typeface="MS PGothic" panose="020B0600070205080204" pitchFamily="34" charset="-128"/>
              </a:rPr>
              <a:t>vínculos familiares interrompidos ou fragilizados</a:t>
            </a:r>
            <a:r>
              <a:rPr lang="pt-BR" altLang="pt-BR" sz="2400">
                <a:ea typeface="MS PGothic" panose="020B0600070205080204" pitchFamily="34" charset="-128"/>
              </a:rPr>
              <a:t> e a </a:t>
            </a:r>
            <a:r>
              <a:rPr lang="pt-BR" altLang="pt-BR" sz="2400">
                <a:solidFill>
                  <a:srgbClr val="FF0000"/>
                </a:solidFill>
                <a:ea typeface="MS PGothic" panose="020B0600070205080204" pitchFamily="34" charset="-128"/>
              </a:rPr>
              <a:t>inexistência de moradia convencional </a:t>
            </a:r>
            <a:r>
              <a:rPr lang="pt-BR" altLang="pt-BR" sz="2400">
                <a:ea typeface="MS PGothic" panose="020B0600070205080204" pitchFamily="34" charset="-128"/>
              </a:rPr>
              <a:t>regular, e que </a:t>
            </a:r>
            <a:r>
              <a:rPr lang="pt-BR" altLang="pt-BR" sz="2400">
                <a:solidFill>
                  <a:srgbClr val="FF0000"/>
                </a:solidFill>
                <a:ea typeface="MS PGothic" panose="020B0600070205080204" pitchFamily="34" charset="-128"/>
              </a:rPr>
              <a:t>utiliza os logradouros públicos </a:t>
            </a:r>
            <a:r>
              <a:rPr lang="pt-BR" altLang="pt-BR" sz="2400">
                <a:ea typeface="MS PGothic" panose="020B0600070205080204" pitchFamily="34" charset="-128"/>
              </a:rPr>
              <a:t>e as áreas degradadas como espaço de moradia e de sustento, de forma temporária ou permanente, bem como as </a:t>
            </a:r>
            <a:r>
              <a:rPr lang="pt-BR" altLang="pt-BR" sz="2400">
                <a:solidFill>
                  <a:srgbClr val="FF0000"/>
                </a:solidFill>
                <a:ea typeface="MS PGothic" panose="020B0600070205080204" pitchFamily="34" charset="-128"/>
              </a:rPr>
              <a:t>unidades de acolhimento</a:t>
            </a:r>
            <a:r>
              <a:rPr lang="pt-BR" altLang="pt-BR" sz="2400">
                <a:ea typeface="MS PGothic" panose="020B0600070205080204" pitchFamily="34" charset="-128"/>
              </a:rPr>
              <a:t> para pernoite temporário ou como moradia provisória. 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  <a:buFontTx/>
              <a:buNone/>
            </a:pPr>
            <a:r>
              <a:rPr lang="pt-BR" altLang="pt-BR" sz="2400">
                <a:ea typeface="MS PGothic" panose="020B0600070205080204" pitchFamily="34" charset="-128"/>
              </a:rPr>
              <a:t>    Nos últimos debates: o que caracteriza principalmente a População em Situação de Rua é a </a:t>
            </a:r>
            <a:r>
              <a:rPr lang="pt-BR" altLang="pt-BR" sz="2400" b="1">
                <a:ea typeface="MS PGothic" panose="020B0600070205080204" pitchFamily="34" charset="-128"/>
              </a:rPr>
              <a:t>falta de MORADIA</a:t>
            </a:r>
          </a:p>
          <a:p>
            <a:pPr algn="just">
              <a:spcBef>
                <a:spcPts val="1200"/>
              </a:spcBef>
              <a:spcAft>
                <a:spcPts val="1200"/>
              </a:spcAft>
              <a:buFontTx/>
              <a:buNone/>
            </a:pPr>
            <a:endParaRPr lang="pt-BR" altLang="pt-BR" sz="2400" i="1">
              <a:ea typeface="MS PGothic" panose="020B0600070205080204" pitchFamily="34" charset="-12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C:\Users\barbara.cavalcante\Desktop\Slide 2017.png">
            <a:extLst>
              <a:ext uri="{FF2B5EF4-FFF2-40B4-BE49-F238E27FC236}">
                <a16:creationId xmlns:a16="http://schemas.microsoft.com/office/drawing/2014/main" id="{8A60EEDC-3EA5-4578-B74F-778ABBC3F4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ítulo 1">
            <a:extLst>
              <a:ext uri="{FF2B5EF4-FFF2-40B4-BE49-F238E27FC236}">
                <a16:creationId xmlns:a16="http://schemas.microsoft.com/office/drawing/2014/main" id="{77F87B1B-D821-445E-9D38-283FCE56F4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8313" y="260350"/>
            <a:ext cx="8496300" cy="647700"/>
          </a:xfrm>
        </p:spPr>
        <p:txBody>
          <a:bodyPr/>
          <a:lstStyle/>
          <a:p>
            <a:pPr algn="l"/>
            <a:r>
              <a:rPr lang="pt-BR" altLang="pt-BR" sz="2800" b="1"/>
              <a:t>CRIANÇAS E ADOLESCENTES EM SITUAÇÃO DE RUA</a:t>
            </a:r>
          </a:p>
        </p:txBody>
      </p:sp>
      <p:sp>
        <p:nvSpPr>
          <p:cNvPr id="11268" name="CaixaDeTexto 2">
            <a:extLst>
              <a:ext uri="{FF2B5EF4-FFF2-40B4-BE49-F238E27FC236}">
                <a16:creationId xmlns:a16="http://schemas.microsoft.com/office/drawing/2014/main" id="{5A9E2A79-54ED-4803-AF80-9ED73B963A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8513" y="981075"/>
            <a:ext cx="7556500" cy="475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 sz="1800" b="1" u="sng"/>
              <a:t>RESOLUÇÃO CONJUNTA CNAS/CONANDA Nº 1/2016: </a:t>
            </a:r>
            <a:r>
              <a:rPr lang="pt-BR" altLang="pt-BR" sz="1800" b="1"/>
              <a:t>“Definir como crianças e adolescentes em situação de rua os </a:t>
            </a:r>
            <a:r>
              <a:rPr lang="pt-BR" altLang="pt-BR" sz="1800" b="1">
                <a:solidFill>
                  <a:srgbClr val="FF0000"/>
                </a:solidFill>
              </a:rPr>
              <a:t>sujeitos em </a:t>
            </a:r>
            <a:r>
              <a:rPr lang="pt-BR" altLang="pt-BR" sz="1800" b="1"/>
              <a:t>desenvolvimento </a:t>
            </a:r>
            <a:r>
              <a:rPr lang="pt-BR" altLang="pt-BR" sz="1800" b="1">
                <a:solidFill>
                  <a:srgbClr val="FF0000"/>
                </a:solidFill>
              </a:rPr>
              <a:t>com direitos violados</a:t>
            </a:r>
            <a:r>
              <a:rPr lang="pt-BR" altLang="pt-BR" sz="1800" b="1"/>
              <a:t>, que utilizam logradouros públicos, áreas degradadas como espaço de moradia ou sobrevivência, de forma </a:t>
            </a:r>
            <a:r>
              <a:rPr lang="pt-BR" altLang="pt-BR" sz="1800" b="1">
                <a:solidFill>
                  <a:srgbClr val="FF0000"/>
                </a:solidFill>
              </a:rPr>
              <a:t>permanente e/ou intermitente</a:t>
            </a:r>
            <a:r>
              <a:rPr lang="pt-BR" altLang="pt-BR" sz="1800" b="1"/>
              <a:t>, em situação de vulnerabilidade e/ou risco pessoal e social pelo </a:t>
            </a:r>
            <a:r>
              <a:rPr lang="pt-BR" altLang="pt-BR" sz="1800" b="1">
                <a:solidFill>
                  <a:srgbClr val="FF0000"/>
                </a:solidFill>
              </a:rPr>
              <a:t>rompimento ou fragilidade do cuidado </a:t>
            </a:r>
            <a:r>
              <a:rPr lang="pt-BR" altLang="pt-BR" sz="1800" b="1"/>
              <a:t>e dos vínculos familiares e comunitários, </a:t>
            </a:r>
            <a:r>
              <a:rPr lang="pt-BR" altLang="pt-BR" sz="1800" b="1">
                <a:solidFill>
                  <a:srgbClr val="FF0000"/>
                </a:solidFill>
              </a:rPr>
              <a:t>prioritariamente situação de pobreza e/ou pobreza extrema</a:t>
            </a:r>
            <a:r>
              <a:rPr lang="pt-BR" altLang="pt-BR" sz="1800" b="1"/>
              <a:t>, </a:t>
            </a:r>
            <a:r>
              <a:rPr lang="pt-BR" altLang="pt-BR" sz="1800" b="1">
                <a:solidFill>
                  <a:srgbClr val="FF0000"/>
                </a:solidFill>
              </a:rPr>
              <a:t>dificuldade de acesso e/ou permanência nas políticas públicas</a:t>
            </a:r>
            <a:r>
              <a:rPr lang="pt-BR" altLang="pt-BR" sz="1800" b="1"/>
              <a:t>, sendo caracterizados por sua heterogeneidade, como </a:t>
            </a:r>
            <a:r>
              <a:rPr lang="pt-BR" altLang="pt-BR" sz="1800" b="1">
                <a:solidFill>
                  <a:srgbClr val="FF0000"/>
                </a:solidFill>
              </a:rPr>
              <a:t>gênero, orientação sexual, identidade de gênero, diversidade étnico-racial, religiosa, geracional, territorial, de nacionalidade, de posição política, deficiência</a:t>
            </a:r>
            <a:r>
              <a:rPr lang="pt-BR" altLang="pt-BR" sz="1800" b="1"/>
              <a:t>, entre outros.”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C:\Users\barbara.cavalcante\Desktop\Slide 2017.png">
            <a:extLst>
              <a:ext uri="{FF2B5EF4-FFF2-40B4-BE49-F238E27FC236}">
                <a16:creationId xmlns:a16="http://schemas.microsoft.com/office/drawing/2014/main" id="{602BFD4B-6E8D-4CA6-928B-770B177C72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763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tângulo 2">
            <a:extLst>
              <a:ext uri="{FF2B5EF4-FFF2-40B4-BE49-F238E27FC236}">
                <a16:creationId xmlns:a16="http://schemas.microsoft.com/office/drawing/2014/main" id="{0CA30D47-40EB-442B-9F6E-B2182BABCB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088" y="407988"/>
            <a:ext cx="8353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pt-BR" altLang="pt-BR" sz="2800" b="1" dirty="0">
                <a:latin typeface="+mj-lt"/>
                <a:ea typeface="+mj-ea"/>
                <a:cs typeface="+mj-cs"/>
              </a:rPr>
              <a:t>CRIANÇAS E ADOLESCENTES EM SITUAÇÃO DE RUA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endParaRPr lang="pt-BR" altLang="pt-BR" sz="2800" b="1" dirty="0">
              <a:latin typeface="+mj-lt"/>
              <a:ea typeface="+mj-ea"/>
              <a:cs typeface="+mj-cs"/>
            </a:endParaRP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pt-BR" altLang="pt-BR" sz="2000" b="1" dirty="0">
                <a:solidFill>
                  <a:srgbClr val="FF0000"/>
                </a:solidFill>
              </a:rPr>
              <a:t>Ainda segunda a RESOLUÇÃO CONJUNTA CNAS/CONANDA Nº/2016:</a:t>
            </a:r>
          </a:p>
        </p:txBody>
      </p:sp>
      <p:sp>
        <p:nvSpPr>
          <p:cNvPr id="12292" name="Retângulo 3">
            <a:extLst>
              <a:ext uri="{FF2B5EF4-FFF2-40B4-BE49-F238E27FC236}">
                <a16:creationId xmlns:a16="http://schemas.microsoft.com/office/drawing/2014/main" id="{61C41F35-8F5E-421B-8964-65B8C1A53A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088" y="1557338"/>
            <a:ext cx="8137525" cy="313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800" b="1"/>
              <a:t>§ 2º A situação de rua de crianças e adolescentes pode estar associada a: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800" b="1"/>
              <a:t>I - trabalho infantil;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800" b="1"/>
              <a:t>II – mendicância;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800" b="1"/>
              <a:t>III - violência sexual;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800" b="1"/>
              <a:t>IV - consumo de álcool e outras drogas;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800" b="1"/>
              <a:t>V - violência intrafamiliar, institucional ou urbana;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800" b="1"/>
              <a:t>VI - ameaça de morte, sofrimento ou transtorno mental;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800" b="1"/>
              <a:t>VII - LGBTfobia, racismo, sexismo e misoginia;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800" b="1"/>
              <a:t>VIII – cumprimento de medidas socioeducativas ou medidas de proteção de acolhimento; 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800" b="1"/>
              <a:t>IX - encarceramento dos pais. </a:t>
            </a:r>
          </a:p>
        </p:txBody>
      </p:sp>
      <p:sp>
        <p:nvSpPr>
          <p:cNvPr id="12293" name="Retângulo 4">
            <a:extLst>
              <a:ext uri="{FF2B5EF4-FFF2-40B4-BE49-F238E27FC236}">
                <a16:creationId xmlns:a16="http://schemas.microsoft.com/office/drawing/2014/main" id="{BF62D608-D48B-4C52-98ED-8C46634D9F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088" y="4797425"/>
            <a:ext cx="83820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800"/>
              <a:t>§ </a:t>
            </a:r>
            <a:r>
              <a:rPr lang="pt-BR" altLang="pt-BR" sz="1800" b="1"/>
              <a:t>3º Pode ainda ocorrer a incidência de outras circunstâncias que levem crianças e adolescentes à situação de rua, acompanhadas ou não de suas famílias, existentes em </a:t>
            </a:r>
            <a:r>
              <a:rPr lang="pt-BR" altLang="pt-BR" sz="1800" b="1">
                <a:solidFill>
                  <a:srgbClr val="FF0000"/>
                </a:solidFill>
              </a:rPr>
              <a:t>contextos regionais diversos</a:t>
            </a:r>
            <a:r>
              <a:rPr lang="pt-BR" altLang="pt-BR" sz="1800" b="1"/>
              <a:t>, como as de </a:t>
            </a:r>
            <a:r>
              <a:rPr lang="pt-BR" altLang="pt-BR" sz="1800" b="1">
                <a:solidFill>
                  <a:srgbClr val="FF0000"/>
                </a:solidFill>
              </a:rPr>
              <a:t>populações itinerantes, trecheiros, migrantes, desabrigados em razão de desastres, alojados em ocupações ou desalojados de ocupações por realização de grandes obras e/ou eventos. 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pt-BR" altLang="pt-BR" sz="18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C:\Users\barbara.cavalcante\Desktop\Slide 2017.png">
            <a:extLst>
              <a:ext uri="{FF2B5EF4-FFF2-40B4-BE49-F238E27FC236}">
                <a16:creationId xmlns:a16="http://schemas.microsoft.com/office/drawing/2014/main" id="{0268DF69-788B-43CF-8031-E689F22F3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12409C3-2768-40A0-B6B3-8B941EDC0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388" y="719138"/>
            <a:ext cx="8785225" cy="4525962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pt-BR" sz="2200" b="1" dirty="0">
                <a:solidFill>
                  <a:srgbClr val="0070C0"/>
                </a:solidFill>
                <a:ea typeface="MS PGothic" pitchFamily="34" charset="-128"/>
              </a:rPr>
              <a:t>PERFIL segundo o CADASTRO ÚNICO – Abril/2018: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pt-BR" sz="2000" b="1" dirty="0">
                <a:ea typeface="MS PGothic" pitchFamily="34" charset="-128"/>
              </a:rPr>
              <a:t>98.601 pessoas, sendo 95.333 famílias (média de 1,03 pessoas por família em situação de rua)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pt-BR" sz="2000" b="1" u="sng" dirty="0">
                <a:ea typeface="MS PGothic" pitchFamily="34" charset="-128"/>
              </a:rPr>
              <a:t>SC: 2.680 famílias (3%)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pt-BR" sz="2000" b="1" dirty="0">
                <a:ea typeface="MS PGothic" pitchFamily="34" charset="-128"/>
              </a:rPr>
              <a:t>89% Homens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pt-BR" sz="2000" b="1" dirty="0">
                <a:ea typeface="MS PGothic" pitchFamily="34" charset="-128"/>
              </a:rPr>
              <a:t>50% parda + 17% preta = 67% negra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pt-BR" sz="2000" b="1" dirty="0">
                <a:ea typeface="MS PGothic" pitchFamily="34" charset="-128"/>
              </a:rPr>
              <a:t>50% fundamental incompleto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pt-BR" sz="2000" b="1" dirty="0">
                <a:ea typeface="MS PGothic" pitchFamily="34" charset="-128"/>
              </a:rPr>
              <a:t>74% já </a:t>
            </a:r>
            <a:r>
              <a:rPr lang="pt-BR" sz="2000" b="1" dirty="0"/>
              <a:t>teve emprego com carteira assinada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pt-BR" sz="2000" b="1" dirty="0">
                <a:ea typeface="MS PGothic" pitchFamily="34" charset="-128"/>
              </a:rPr>
              <a:t>91% tem renda </a:t>
            </a:r>
            <a:r>
              <a:rPr lang="pt-BR" sz="2000" b="1" dirty="0"/>
              <a:t>familiar per capita até R$ 85,00. 75% é beneficiária do PBF</a:t>
            </a:r>
            <a:endParaRPr lang="pt-BR" sz="2000" b="1" dirty="0"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pt-BR" sz="2000" b="1" dirty="0">
                <a:ea typeface="MS PGothic" pitchFamily="34" charset="-128"/>
              </a:rPr>
              <a:t>Onde costuma dormir: Rua 45 % e Albergue 42% (múltipla marcação)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pt-BR" sz="2000" b="1" dirty="0">
                <a:solidFill>
                  <a:srgbClr val="FF0000"/>
                </a:solidFill>
                <a:ea typeface="MS PGothic" pitchFamily="34" charset="-128"/>
              </a:rPr>
              <a:t>Há quanto tempo vive na rua: até 6 meses 32%, entre 2 e 5 anos 17 %, entre 6 meses a 1 ano 14 %, entre 1 e 2 anos 13 %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pt-BR" sz="2000" b="1" dirty="0">
                <a:solidFill>
                  <a:srgbClr val="FF0000"/>
                </a:solidFill>
                <a:ea typeface="MS PGothic" pitchFamily="34" charset="-128"/>
              </a:rPr>
              <a:t>Entre cinco e dez 12 % e mais de dez anos 13 % 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pt-BR" sz="2000" b="1" dirty="0">
                <a:ea typeface="MS PGothic" pitchFamily="34" charset="-128"/>
              </a:rPr>
              <a:t>Há quanto tempo mora na cidade: mais de dez anos 50 %, até  meses 22%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pt-BR" sz="2000" b="1" dirty="0">
                <a:ea typeface="MS PGothic" pitchFamily="34" charset="-128"/>
              </a:rPr>
              <a:t>Vive na rua com suas famílias: 93% não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pt-BR" sz="2000" b="1" dirty="0">
                <a:ea typeface="MS PGothic" pitchFamily="34" charset="-128"/>
              </a:rPr>
              <a:t>Tem contato com parente que vive fora da rua: nunca 43%, quase nunca 20%, todo mês 16%, toda semana 11%, todo ano 6%, todo dia 4% 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endParaRPr lang="pt-BR" sz="2200" b="1" dirty="0">
              <a:ea typeface="MS PGothic" pitchFamily="34" charset="-128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endParaRPr lang="pt-BR" dirty="0"/>
          </a:p>
          <a:p>
            <a:pPr>
              <a:buFont typeface="Wingdings" panose="05000000000000000000" pitchFamily="2" charset="2"/>
              <a:buChar char="Ø"/>
              <a:defRPr/>
            </a:pPr>
            <a:endParaRPr lang="pt-BR" dirty="0"/>
          </a:p>
          <a:p>
            <a:pPr>
              <a:buFont typeface="Wingdings" panose="05000000000000000000" pitchFamily="2" charset="2"/>
              <a:buChar char="Ø"/>
              <a:defRPr/>
            </a:pPr>
            <a:endParaRPr lang="pt-BR" dirty="0"/>
          </a:p>
          <a:p>
            <a:pPr>
              <a:buFont typeface="Wingdings" panose="05000000000000000000" pitchFamily="2" charset="2"/>
              <a:buChar char="Ø"/>
              <a:defRPr/>
            </a:pPr>
            <a:endParaRPr lang="pt-BR" dirty="0"/>
          </a:p>
          <a:p>
            <a:pPr>
              <a:defRPr/>
            </a:pPr>
            <a:endParaRPr lang="pt-BR" dirty="0"/>
          </a:p>
        </p:txBody>
      </p:sp>
      <p:sp>
        <p:nvSpPr>
          <p:cNvPr id="13316" name="Título 1">
            <a:extLst>
              <a:ext uri="{FF2B5EF4-FFF2-40B4-BE49-F238E27FC236}">
                <a16:creationId xmlns:a16="http://schemas.microsoft.com/office/drawing/2014/main" id="{C6DB340F-4CFD-491B-AD05-B9402E292539}"/>
              </a:ext>
            </a:extLst>
          </p:cNvPr>
          <p:cNvSpPr txBox="1">
            <a:spLocks/>
          </p:cNvSpPr>
          <p:nvPr/>
        </p:nvSpPr>
        <p:spPr bwMode="auto">
          <a:xfrm>
            <a:off x="685800" y="-252413"/>
            <a:ext cx="7772400" cy="958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3600" b="1"/>
              <a:t>População em situação de rua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C:\Users\barbara.cavalcante\Desktop\Slide 2017.png">
            <a:extLst>
              <a:ext uri="{FF2B5EF4-FFF2-40B4-BE49-F238E27FC236}">
                <a16:creationId xmlns:a16="http://schemas.microsoft.com/office/drawing/2014/main" id="{6F47D0D2-976E-419B-B141-38E637E5FC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ítulo 1">
            <a:extLst>
              <a:ext uri="{FF2B5EF4-FFF2-40B4-BE49-F238E27FC236}">
                <a16:creationId xmlns:a16="http://schemas.microsoft.com/office/drawing/2014/main" id="{EFBB4EB1-39D3-4CDB-829F-AADE2DA164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388" y="1014413"/>
            <a:ext cx="8785225" cy="817562"/>
          </a:xfrm>
        </p:spPr>
        <p:txBody>
          <a:bodyPr/>
          <a:lstStyle/>
          <a:p>
            <a:pPr algn="l"/>
            <a:r>
              <a:rPr lang="pt-BR" altLang="pt-BR" sz="2400">
                <a:ea typeface="MS PGothic" panose="020B0600070205080204" pitchFamily="34" charset="-128"/>
              </a:rPr>
              <a:t>CADASTRO ÚNICO – Abril/2018:</a:t>
            </a:r>
            <a:br>
              <a:rPr lang="pt-BR" altLang="pt-BR" sz="2400">
                <a:ea typeface="MS PGothic" panose="020B0600070205080204" pitchFamily="34" charset="-128"/>
              </a:rPr>
            </a:br>
            <a:r>
              <a:rPr lang="pt-BR" altLang="pt-BR" sz="2400">
                <a:solidFill>
                  <a:schemeClr val="tx1"/>
                </a:solidFill>
              </a:rPr>
              <a:t>Principais motivos pelos quais mora na rua (múltipla marcação) 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08AE5438-48DA-492E-8BEB-CE81F96B01EC}"/>
              </a:ext>
            </a:extLst>
          </p:cNvPr>
          <p:cNvSpPr txBox="1"/>
          <p:nvPr/>
        </p:nvSpPr>
        <p:spPr>
          <a:xfrm>
            <a:off x="6076950" y="5429250"/>
            <a:ext cx="2646363" cy="414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pt-BR" sz="1050" dirty="0"/>
              <a:t>*Quesito admite múltipla marcação.</a:t>
            </a:r>
          </a:p>
          <a:p>
            <a:pPr algn="r">
              <a:defRPr/>
            </a:pPr>
            <a:r>
              <a:rPr lang="pt-BR" sz="1050" dirty="0"/>
              <a:t>Fonte: Cadastro Único abril/2018.</a:t>
            </a:r>
          </a:p>
        </p:txBody>
      </p:sp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id="{F333707D-FAB6-4D23-ADAA-8D1F4DDF7439}"/>
              </a:ext>
            </a:extLst>
          </p:cNvPr>
          <p:cNvGraphicFramePr>
            <a:graphicFrameLocks/>
          </p:cNvGraphicFramePr>
          <p:nvPr/>
        </p:nvGraphicFramePr>
        <p:xfrm>
          <a:off x="420880" y="2132856"/>
          <a:ext cx="8100000" cy="405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342" name="Retângulo 2">
            <a:extLst>
              <a:ext uri="{FF2B5EF4-FFF2-40B4-BE49-F238E27FC236}">
                <a16:creationId xmlns:a16="http://schemas.microsoft.com/office/drawing/2014/main" id="{51C5CD7A-B65D-4BF4-9A6E-99E91F7155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9725" y="196850"/>
            <a:ext cx="59245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3600" b="1"/>
              <a:t>População em situação de rua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C:\Users\barbara.cavalcante\Desktop\Slide 2017.png">
            <a:extLst>
              <a:ext uri="{FF2B5EF4-FFF2-40B4-BE49-F238E27FC236}">
                <a16:creationId xmlns:a16="http://schemas.microsoft.com/office/drawing/2014/main" id="{59140ACF-CABE-459B-A1A8-5A97810C8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ítulo 1">
            <a:extLst>
              <a:ext uri="{FF2B5EF4-FFF2-40B4-BE49-F238E27FC236}">
                <a16:creationId xmlns:a16="http://schemas.microsoft.com/office/drawing/2014/main" id="{990116D7-DA26-4F07-AF9F-8B67079C0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575" y="1060450"/>
            <a:ext cx="8167688" cy="817563"/>
          </a:xfrm>
        </p:spPr>
        <p:txBody>
          <a:bodyPr/>
          <a:lstStyle/>
          <a:p>
            <a:pPr algn="l"/>
            <a:r>
              <a:rPr lang="pt-BR" altLang="pt-BR" sz="2400">
                <a:ea typeface="MS PGothic" panose="020B0600070205080204" pitchFamily="34" charset="-128"/>
              </a:rPr>
              <a:t>CADASTRO ÚNICO – Abril/2018:</a:t>
            </a:r>
            <a:br>
              <a:rPr lang="pt-BR" altLang="pt-BR" sz="2400">
                <a:ea typeface="MS PGothic" panose="020B0600070205080204" pitchFamily="34" charset="-128"/>
              </a:rPr>
            </a:br>
            <a:r>
              <a:rPr lang="pt-BR" altLang="pt-BR" sz="2400"/>
              <a:t>Locais onde recebeu atendimento nos últimos meses (múltipla marcação)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A604D3C6-002C-4CAD-B79B-00BA54BAC412}"/>
              </a:ext>
            </a:extLst>
          </p:cNvPr>
          <p:cNvSpPr txBox="1"/>
          <p:nvPr/>
        </p:nvSpPr>
        <p:spPr>
          <a:xfrm>
            <a:off x="6076950" y="5429250"/>
            <a:ext cx="2646363" cy="414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pt-BR" sz="1050" dirty="0"/>
              <a:t>*Quesito admite múltipla marcação.</a:t>
            </a:r>
          </a:p>
          <a:p>
            <a:pPr algn="r">
              <a:defRPr/>
            </a:pPr>
            <a:r>
              <a:rPr lang="pt-BR" sz="1050" dirty="0"/>
              <a:t>Fonte: Cadastro Único abril/2018.</a:t>
            </a:r>
          </a:p>
        </p:txBody>
      </p:sp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id="{C36DC1A9-A5E6-4C0E-9463-5953A1030661}"/>
              </a:ext>
            </a:extLst>
          </p:cNvPr>
          <p:cNvGraphicFramePr>
            <a:graphicFrameLocks/>
          </p:cNvGraphicFramePr>
          <p:nvPr/>
        </p:nvGraphicFramePr>
        <p:xfrm>
          <a:off x="522000" y="2073992"/>
          <a:ext cx="8100000" cy="37470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366" name="Retângulo 7">
            <a:extLst>
              <a:ext uri="{FF2B5EF4-FFF2-40B4-BE49-F238E27FC236}">
                <a16:creationId xmlns:a16="http://schemas.microsoft.com/office/drawing/2014/main" id="{26E31E4A-AC2F-422A-BAAC-B770B5D1D1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9725" y="196850"/>
            <a:ext cx="59245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3600" b="1"/>
              <a:t>População em situação de rua</a:t>
            </a:r>
          </a:p>
        </p:txBody>
      </p:sp>
      <p:sp>
        <p:nvSpPr>
          <p:cNvPr id="15367" name="Retângulo 2">
            <a:extLst>
              <a:ext uri="{FF2B5EF4-FFF2-40B4-BE49-F238E27FC236}">
                <a16:creationId xmlns:a16="http://schemas.microsoft.com/office/drawing/2014/main" id="{0F41FB7B-6977-4464-B733-A58629D684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9575" y="6165850"/>
            <a:ext cx="79073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800" b="1">
                <a:solidFill>
                  <a:srgbClr val="FF0000"/>
                </a:solidFill>
              </a:rPr>
              <a:t>SC: Usa os dados do CadÚnico para diagnóstico, monitoramento e avaliação?</a:t>
            </a:r>
            <a:endParaRPr lang="pt-BR" altLang="pt-BR" sz="18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Shape 295" descr="C:\Users\barbara.cavalcante\Desktop\Slide 2017.png">
            <a:extLst>
              <a:ext uri="{FF2B5EF4-FFF2-40B4-BE49-F238E27FC236}">
                <a16:creationId xmlns:a16="http://schemas.microsoft.com/office/drawing/2014/main" id="{B9C0BE2C-E0AB-436D-B4AD-84392B13CC50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" name="Shape 296">
            <a:extLst>
              <a:ext uri="{FF2B5EF4-FFF2-40B4-BE49-F238E27FC236}">
                <a16:creationId xmlns:a16="http://schemas.microsoft.com/office/drawing/2014/main" id="{4871EF79-C469-4BE8-8AB4-D834A8D048F3}"/>
              </a:ext>
            </a:extLst>
          </p:cNvPr>
          <p:cNvSpPr txBox="1"/>
          <p:nvPr/>
        </p:nvSpPr>
        <p:spPr>
          <a:xfrm>
            <a:off x="539750" y="260350"/>
            <a:ext cx="8208963" cy="646113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1714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  <a:defRPr/>
            </a:pP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88" name="Shape 297">
            <a:extLst>
              <a:ext uri="{FF2B5EF4-FFF2-40B4-BE49-F238E27FC236}">
                <a16:creationId xmlns:a16="http://schemas.microsoft.com/office/drawing/2014/main" id="{A6B49E4C-66FE-4F9D-A4A7-D19E9FF127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450" y="460375"/>
            <a:ext cx="8609013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Clr>
                <a:srgbClr val="000000"/>
              </a:buClr>
              <a:buSzPts val="3600"/>
              <a:buFont typeface="Arial" panose="020B0604020202020204" pitchFamily="34" charset="0"/>
              <a:buNone/>
            </a:pPr>
            <a:endParaRPr lang="pt-BR" altLang="pt-BR" sz="3600">
              <a:solidFill>
                <a:srgbClr val="00206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389" name="Shape 298">
            <a:extLst>
              <a:ext uri="{FF2B5EF4-FFF2-40B4-BE49-F238E27FC236}">
                <a16:creationId xmlns:a16="http://schemas.microsoft.com/office/drawing/2014/main" id="{56394303-2395-46D6-8E20-8BDDE9F41C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4663" y="3068638"/>
            <a:ext cx="18415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Clr>
                <a:srgbClr val="000000"/>
              </a:buClr>
              <a:buSzPts val="1800"/>
              <a:buFont typeface="Arial" panose="020B0604020202020204" pitchFamily="34" charset="0"/>
              <a:buNone/>
            </a:pPr>
            <a:endParaRPr lang="pt-BR" altLang="pt-BR" sz="1800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buClr>
                <a:srgbClr val="000000"/>
              </a:buClr>
              <a:buSzPts val="5400"/>
              <a:buFont typeface="Arial" panose="020B0604020202020204" pitchFamily="34" charset="0"/>
              <a:buNone/>
            </a:pPr>
            <a:endParaRPr lang="pt-BR" altLang="pt-BR" sz="5400" b="1">
              <a:solidFill>
                <a:srgbClr val="934B21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99" name="Shape 299">
            <a:extLst>
              <a:ext uri="{FF2B5EF4-FFF2-40B4-BE49-F238E27FC236}">
                <a16:creationId xmlns:a16="http://schemas.microsoft.com/office/drawing/2014/main" id="{F554CD5F-4F66-4A1C-B249-B7DF21E4EFC5}"/>
              </a:ext>
            </a:extLst>
          </p:cNvPr>
          <p:cNvSpPr/>
          <p:nvPr/>
        </p:nvSpPr>
        <p:spPr>
          <a:xfrm>
            <a:off x="250825" y="228600"/>
            <a:ext cx="8497888" cy="4208463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/>
            </a:pPr>
            <a:r>
              <a:rPr lang="pt-BR" sz="2400" b="1" dirty="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TRABALHO SOCIAL</a:t>
            </a:r>
            <a:r>
              <a:rPr lang="pt-BR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pt-BR" sz="2400" b="1" dirty="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com as pessoas em situação de rua</a:t>
            </a:r>
            <a:endParaRPr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 pitchFamily="34" charset="0"/>
              <a:buChar char="•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pessoa em situação de rua vivencia um processo de invisibilidade, portanto o trabalho social deve ser  voltado para o ser reconhecimento enquanto sujeito de direitos;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 pitchFamily="34" charset="0"/>
              <a:buChar char="•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Conhecer o/a usuário/a e seus modos de vida: normativas, dados do </a:t>
            </a:r>
            <a:r>
              <a:rPr lang="pt-BR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CadÚnico</a:t>
            </a: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da vigilância socioassistencial,  de indicadores sociais, de estudos e pesquisas, censos, cartografias, mapeamentos, dentre outras fontes;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 pitchFamily="34" charset="0"/>
              <a:buChar char="•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Maioria: homens, adultos, negros, com baixa escolaridade (principalmente emancipadora), com renda até R$ 85 reais, que possuem variadas formas de conseguir dinheiro, já tiveram carteira assinada e se concentram na região Sudeste.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 pitchFamily="34" charset="0"/>
              <a:buChar char="•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Mas, existe uma parcela de mulheres, LGBT, crianças, adolescentes, idoso, pessoas com deficiência, indígenas, imigrantes, das outras Regiões do país…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 pitchFamily="34" charset="0"/>
              <a:buChar char="•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Então temos sempre que considerar a HETEROGENEIDADE e as ESPECIFICIDADES DA DIVERSIDADE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 panose="020B0604020202020204" pitchFamily="34" charset="0"/>
              <a:buChar char="•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Também considerar a INTERSECCIONALIDADE entre essa diversidade</a:t>
            </a:r>
            <a:endParaRPr dirty="0"/>
          </a:p>
          <a:p>
            <a:pPr marL="457200" indent="-2286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/>
            </a:pP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r>
              <a:rPr lang="pt-BR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r>
              <a:rPr lang="pt-BR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Shape 395" descr="C:\Users\barbara.cavalcante\Desktop\Slide 2017.png">
            <a:extLst>
              <a:ext uri="{FF2B5EF4-FFF2-40B4-BE49-F238E27FC236}">
                <a16:creationId xmlns:a16="http://schemas.microsoft.com/office/drawing/2014/main" id="{8B47E468-A878-4598-A653-8B49FCFEAF9C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6" name="Shape 396">
            <a:extLst>
              <a:ext uri="{FF2B5EF4-FFF2-40B4-BE49-F238E27FC236}">
                <a16:creationId xmlns:a16="http://schemas.microsoft.com/office/drawing/2014/main" id="{7201C377-D67B-4EDF-9F12-777FA6AB868B}"/>
              </a:ext>
            </a:extLst>
          </p:cNvPr>
          <p:cNvSpPr txBox="1"/>
          <p:nvPr/>
        </p:nvSpPr>
        <p:spPr>
          <a:xfrm>
            <a:off x="323850" y="260350"/>
            <a:ext cx="8351838" cy="4732338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 marL="0" lvl="1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/>
            </a:pPr>
            <a:endParaRPr sz="900" b="1" dirty="0">
              <a:solidFill>
                <a:srgbClr val="934B2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TRABALHO SOCIAL</a:t>
            </a:r>
            <a:r>
              <a:rPr lang="pt-BR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pt-BR" sz="2400" b="1" dirty="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com as pessoas em situação de rua</a:t>
            </a:r>
            <a:endParaRPr lang="pt-BR" sz="2400" dirty="0"/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r>
              <a:rPr lang="pt-BR" sz="2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Varia muito: tempo na rua, natureza e extensão das relações, experiências, atividades, necessidades e riscos</a:t>
            </a:r>
            <a:endParaRPr lang="pt-BR" sz="2000" dirty="0"/>
          </a:p>
          <a:p>
            <a:pPr marL="4572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r>
              <a:rPr lang="pt-BR" sz="2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É necessário compreender a subcultura da rua: linguagem, regras, leis, modo de vestir...</a:t>
            </a:r>
          </a:p>
          <a:p>
            <a:pPr marL="4572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r>
              <a:rPr lang="pt-BR" sz="2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 se comunicar em linguagem acessível</a:t>
            </a:r>
          </a:p>
          <a:p>
            <a:pPr marL="4572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r>
              <a:rPr lang="pt-BR" sz="2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Consulta e parceria com as lideranças dos Movimentos Sociais</a:t>
            </a:r>
          </a:p>
          <a:p>
            <a:pPr marL="4572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r>
              <a:rPr lang="pt-BR" sz="2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É importante assegurar técnicos com trajetória de rua na equipe ou como assessoria</a:t>
            </a:r>
          </a:p>
          <a:p>
            <a:pPr marL="4572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endParaRPr lang="pt-BR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endParaRPr lang="pt-BR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endParaRPr lang="pt-BR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endParaRPr lang="pt-BR" dirty="0"/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/>
            </a:pPr>
            <a:endParaRPr lang="pt-BR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1714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  <a:defRPr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Shape 200">
            <a:extLst>
              <a:ext uri="{FF2B5EF4-FFF2-40B4-BE49-F238E27FC236}">
                <a16:creationId xmlns:a16="http://schemas.microsoft.com/office/drawing/2014/main" id="{FBC2AF22-41FC-405E-8DB5-C708A6008558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lIns="67500" tIns="35100" rIns="67500" bIns="35100"/>
          <a:lstStyle/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Times New Roman"/>
              <a:buNone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Times New Roman"/>
              <a:buNone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Times New Roman"/>
              <a:buNone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Times New Roman"/>
              <a:buNone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Times New Roman"/>
              <a:buNone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Times New Roman"/>
              <a:buNone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83" name="Shape 201">
            <a:extLst>
              <a:ext uri="{FF2B5EF4-FFF2-40B4-BE49-F238E27FC236}">
                <a16:creationId xmlns:a16="http://schemas.microsoft.com/office/drawing/2014/main" id="{2DEA6CA5-BDF7-4826-8B5C-FB68FD76E3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763588"/>
            <a:ext cx="8208962" cy="672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 marL="214313" indent="-2143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altLang="en-US" b="1">
                <a:solidFill>
                  <a:srgbClr val="000000"/>
                </a:solidFill>
              </a:rPr>
              <a:t>Permanência de uma cultura ainda pautada pela intolerância, discriminação e preconceito, que criminaliza e culpabiliza o indivíduo/família pela situação vivenciada;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altLang="en-US" b="1">
                <a:solidFill>
                  <a:srgbClr val="000000"/>
                </a:solidFill>
                <a:sym typeface="Calibri" panose="020F0502020204030204" pitchFamily="34" charset="0"/>
              </a:rPr>
              <a:t>Política repressiva, de controle, </a:t>
            </a:r>
            <a:r>
              <a:rPr lang="pt-BR" altLang="en-US" b="1">
                <a:solidFill>
                  <a:srgbClr val="000000"/>
                </a:solidFill>
              </a:rPr>
              <a:t>práticas higienistas, de “limpeza social”, de </a:t>
            </a:r>
            <a:r>
              <a:rPr lang="pt-BR" altLang="en-US" b="1">
                <a:solidFill>
                  <a:srgbClr val="000000"/>
                </a:solidFill>
                <a:sym typeface="Calibri" panose="020F0502020204030204" pitchFamily="34" charset="0"/>
              </a:rPr>
              <a:t>isolamento social, violência institucional;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altLang="en-US" b="1">
                <a:solidFill>
                  <a:srgbClr val="000000"/>
                </a:solidFill>
                <a:sym typeface="Calibri" panose="020F0502020204030204" pitchFamily="34" charset="0"/>
              </a:rPr>
              <a:t>Ofertas assistencialistas de caráter tutelador;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altLang="en-US" b="1">
                <a:solidFill>
                  <a:srgbClr val="000000"/>
                </a:solidFill>
              </a:rPr>
              <a:t>Alargar e aprofundar o conhecimento sobre a heterogeneidade e diversidade dessa população nos territórios;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altLang="en-US" b="1">
                <a:solidFill>
                  <a:srgbClr val="000000"/>
                </a:solidFill>
                <a:sym typeface="Calibri" panose="020F0502020204030204" pitchFamily="34" charset="0"/>
              </a:rPr>
              <a:t>Dificuldade de acesso às políticas públicas, ao sistema de justiça e sistema de defesa de direitos, tendo seus direitos negados, inclusive à política de Assistência Social;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altLang="en-US" b="1">
                <a:solidFill>
                  <a:srgbClr val="000000"/>
                </a:solidFill>
                <a:sym typeface="Calibri" panose="020F0502020204030204" pitchFamily="34" charset="0"/>
              </a:rPr>
              <a:t>Muitas vezes a pessoa é só cadastrada no CadÚnico e depois é pouco atendida/acompanhada pela Rede Socioassistencial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BR" altLang="en-US">
              <a:solidFill>
                <a:srgbClr val="000000"/>
              </a:solidFill>
            </a:endParaRP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BR" altLang="en-US">
              <a:solidFill>
                <a:srgbClr val="000000"/>
              </a:solidFill>
            </a:endParaRP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BR" altLang="en-US">
              <a:solidFill>
                <a:srgbClr val="000000"/>
              </a:solidFill>
            </a:endParaRPr>
          </a:p>
        </p:txBody>
      </p:sp>
      <p:sp>
        <p:nvSpPr>
          <p:cNvPr id="20484" name="Retângulo 1">
            <a:extLst>
              <a:ext uri="{FF2B5EF4-FFF2-40B4-BE49-F238E27FC236}">
                <a16:creationId xmlns:a16="http://schemas.microsoft.com/office/drawing/2014/main" id="{9A00732D-F351-4BFD-B45F-FD92BC9069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8325" y="180975"/>
            <a:ext cx="7594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en-US" sz="2000" b="1">
                <a:solidFill>
                  <a:srgbClr val="980000"/>
                </a:solidFill>
                <a:latin typeface="Lora" charset="0"/>
                <a:cs typeface="Lora" charset="0"/>
              </a:rPr>
              <a:t>QUAIS OS DESAFIOS: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Shape 200">
            <a:extLst>
              <a:ext uri="{FF2B5EF4-FFF2-40B4-BE49-F238E27FC236}">
                <a16:creationId xmlns:a16="http://schemas.microsoft.com/office/drawing/2014/main" id="{62023595-8141-4958-8C06-756EDB0AB39D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lIns="67500" tIns="35100" rIns="67500" bIns="35100"/>
          <a:lstStyle/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Times New Roman"/>
              <a:buNone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Times New Roman"/>
              <a:buNone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Times New Roman"/>
              <a:buNone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Times New Roman"/>
              <a:buNone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Times New Roman"/>
              <a:buNone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Times New Roman"/>
              <a:buNone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Shape 201">
            <a:extLst>
              <a:ext uri="{FF2B5EF4-FFF2-40B4-BE49-F238E27FC236}">
                <a16:creationId xmlns:a16="http://schemas.microsoft.com/office/drawing/2014/main" id="{7BCDAF92-76CF-4C85-9166-F9A953543CDE}"/>
              </a:ext>
            </a:extLst>
          </p:cNvPr>
          <p:cNvSpPr txBox="1"/>
          <p:nvPr/>
        </p:nvSpPr>
        <p:spPr>
          <a:xfrm>
            <a:off x="284163" y="261938"/>
            <a:ext cx="8575675" cy="6723062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 algn="just">
              <a:lnSpc>
                <a:spcPct val="150000"/>
              </a:lnSpc>
              <a:defRPr/>
            </a:pPr>
            <a:endParaRPr lang="pt-BR" sz="1600" dirty="0">
              <a:solidFill>
                <a:prstClr val="black"/>
              </a:solidFill>
              <a:sym typeface="Calibri"/>
            </a:endParaRPr>
          </a:p>
          <a:p>
            <a:pPr algn="just">
              <a:defRPr/>
            </a:pPr>
            <a:endParaRPr lang="pt-BR" sz="1600" dirty="0">
              <a:solidFill>
                <a:prstClr val="black"/>
              </a:solidFill>
            </a:endParaRPr>
          </a:p>
          <a:p>
            <a:pPr marL="214313" indent="-214313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pt-BR" sz="1600" b="1" dirty="0">
                <a:solidFill>
                  <a:prstClr val="black"/>
                </a:solidFill>
                <a:sym typeface="Calibri"/>
              </a:rPr>
              <a:t>As ofertas disponíveis são insuficientes para atender à demanda;</a:t>
            </a:r>
          </a:p>
          <a:p>
            <a:pPr marL="214313" indent="-214313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pt-BR" sz="1600" b="1" u="sng" dirty="0">
                <a:solidFill>
                  <a:prstClr val="black"/>
                </a:solidFill>
                <a:sym typeface="Calibri"/>
              </a:rPr>
              <a:t>Os serviços ofertados, muitas vezes, têm baixa qualidade: </a:t>
            </a:r>
            <a:r>
              <a:rPr lang="pt-BR" sz="1600" b="1" dirty="0">
                <a:solidFill>
                  <a:prstClr val="black"/>
                </a:solidFill>
              </a:rPr>
              <a:t>estrutura física das unidades socioassistenciais; acessibilidade e tecnologias assistivas para pessoas com deficiência; gestão dos serviços; planejamento; processos de trabalho; metodologias do trabalho social; recursos humanos; capacitações e educação permanente; monitoramento e avaliação; participação ativa dos usuários/as; </a:t>
            </a:r>
            <a:r>
              <a:rPr lang="pt-BR" sz="1600" b="1" dirty="0" err="1">
                <a:solidFill>
                  <a:prstClr val="black"/>
                </a:solidFill>
              </a:rPr>
              <a:t>cofinanciamento</a:t>
            </a:r>
            <a:r>
              <a:rPr lang="pt-BR" sz="1600" b="1" dirty="0">
                <a:solidFill>
                  <a:prstClr val="black"/>
                </a:solidFill>
              </a:rPr>
              <a:t> nas três esferas de governo; potencializar a defesa de direitos e o incentivo a mobilização e participação social; articulação dentro da rede </a:t>
            </a:r>
            <a:r>
              <a:rPr lang="pt-BR" sz="1600" b="1" dirty="0" err="1">
                <a:solidFill>
                  <a:prstClr val="black"/>
                </a:solidFill>
              </a:rPr>
              <a:t>socioassistencial</a:t>
            </a:r>
            <a:r>
              <a:rPr lang="pt-BR" sz="1600" b="1" dirty="0">
                <a:solidFill>
                  <a:prstClr val="black"/>
                </a:solidFill>
              </a:rPr>
              <a:t>, dentre outros...</a:t>
            </a:r>
          </a:p>
          <a:p>
            <a:pPr marL="214313" indent="-214313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pt-BR" sz="1600" b="1" dirty="0">
                <a:solidFill>
                  <a:prstClr val="black"/>
                </a:solidFill>
              </a:rPr>
              <a:t>Integração da PSE com a PSB: Regular o Benefício Eventual de Aluguel Social e orientar quanto ao Trabalho Social </a:t>
            </a:r>
          </a:p>
          <a:p>
            <a:pPr marL="214313" indent="-214313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pt-BR" sz="1600" b="1" dirty="0">
                <a:solidFill>
                  <a:prstClr val="black"/>
                </a:solidFill>
              </a:rPr>
              <a:t>Maior articulação e trabalho integrado entre os Serviços de PSE de Média e Alta Complexidade: Abordagem Social, Centro Pop, CREAS, Centro-Dia e </a:t>
            </a:r>
            <a:r>
              <a:rPr lang="pt-BR" sz="1600" b="1" dirty="0" err="1">
                <a:solidFill>
                  <a:prstClr val="black"/>
                </a:solidFill>
              </a:rPr>
              <a:t>Acolhimeno</a:t>
            </a:r>
            <a:endParaRPr lang="pt-BR" sz="1600" b="1" dirty="0">
              <a:solidFill>
                <a:prstClr val="black"/>
              </a:solidFill>
            </a:endParaRPr>
          </a:p>
          <a:p>
            <a:pPr marL="214313" indent="-214313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pt-BR" sz="1600" b="1" dirty="0">
                <a:solidFill>
                  <a:prstClr val="black"/>
                </a:solidFill>
              </a:rPr>
              <a:t>“Perfil” dos profissionais que atuam no atendimento direito da população em situação de rua – e os princípios éticos do SUAS e das categorias profissionais?</a:t>
            </a:r>
          </a:p>
          <a:p>
            <a:pPr marL="214313" indent="-214313" algn="just">
              <a:lnSpc>
                <a:spcPct val="150000"/>
              </a:lnSpc>
              <a:buFont typeface="Arial" pitchFamily="34" charset="0"/>
              <a:buChar char="•"/>
              <a:defRPr/>
            </a:pPr>
            <a:endParaRPr lang="pt-BR" dirty="0">
              <a:solidFill>
                <a:prstClr val="black"/>
              </a:solidFill>
            </a:endParaRPr>
          </a:p>
          <a:p>
            <a:pPr marL="214313" indent="-214313" algn="just">
              <a:lnSpc>
                <a:spcPct val="150000"/>
              </a:lnSpc>
              <a:buFont typeface="Arial" pitchFamily="34" charset="0"/>
              <a:buChar char="•"/>
              <a:defRPr/>
            </a:pPr>
            <a:endParaRPr lang="pt-BR" dirty="0">
              <a:solidFill>
                <a:prstClr val="black"/>
              </a:solidFill>
            </a:endParaRPr>
          </a:p>
        </p:txBody>
      </p:sp>
      <p:sp>
        <p:nvSpPr>
          <p:cNvPr id="22532" name="Retângulo 1">
            <a:extLst>
              <a:ext uri="{FF2B5EF4-FFF2-40B4-BE49-F238E27FC236}">
                <a16:creationId xmlns:a16="http://schemas.microsoft.com/office/drawing/2014/main" id="{101B76F2-4EEA-4A42-8D49-EA265C6D7B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213" y="127000"/>
            <a:ext cx="7594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en-US" sz="2000" b="1">
                <a:solidFill>
                  <a:srgbClr val="980000"/>
                </a:solidFill>
                <a:latin typeface="Lora" charset="0"/>
                <a:cs typeface="Lora" charset="0"/>
              </a:rPr>
              <a:t>QUAIS OS DESAFIOS: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Shape 349" descr="C:\Users\barbara.cavalcante\Desktop\Slide 2017.png">
            <a:extLst>
              <a:ext uri="{FF2B5EF4-FFF2-40B4-BE49-F238E27FC236}">
                <a16:creationId xmlns:a16="http://schemas.microsoft.com/office/drawing/2014/main" id="{F92546DA-4AB3-4DD4-99FC-3F39F1A3635A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0" name="Shape 350">
            <a:extLst>
              <a:ext uri="{FF2B5EF4-FFF2-40B4-BE49-F238E27FC236}">
                <a16:creationId xmlns:a16="http://schemas.microsoft.com/office/drawing/2014/main" id="{48999024-FEB7-4CCF-BF3F-A9966198E026}"/>
              </a:ext>
            </a:extLst>
          </p:cNvPr>
          <p:cNvSpPr txBox="1"/>
          <p:nvPr/>
        </p:nvSpPr>
        <p:spPr>
          <a:xfrm>
            <a:off x="539750" y="260350"/>
            <a:ext cx="8208963" cy="646113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1714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  <a:defRPr/>
            </a:pP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80" name="Shape 351">
            <a:extLst>
              <a:ext uri="{FF2B5EF4-FFF2-40B4-BE49-F238E27FC236}">
                <a16:creationId xmlns:a16="http://schemas.microsoft.com/office/drawing/2014/main" id="{5049455E-9D84-405A-AB8E-690621BB1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450" y="460375"/>
            <a:ext cx="8609013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Clr>
                <a:srgbClr val="000000"/>
              </a:buClr>
              <a:buSzPts val="3600"/>
              <a:buFont typeface="Arial" panose="020B0604020202020204" pitchFamily="34" charset="0"/>
              <a:buNone/>
            </a:pPr>
            <a:endParaRPr lang="pt-BR" altLang="pt-BR" sz="3600">
              <a:solidFill>
                <a:srgbClr val="00206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4581" name="Shape 352">
            <a:extLst>
              <a:ext uri="{FF2B5EF4-FFF2-40B4-BE49-F238E27FC236}">
                <a16:creationId xmlns:a16="http://schemas.microsoft.com/office/drawing/2014/main" id="{2BCABF56-EE8E-44CC-AF7D-9A64EE0BA4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4663" y="3068638"/>
            <a:ext cx="18415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Clr>
                <a:srgbClr val="000000"/>
              </a:buClr>
              <a:buSzPts val="1800"/>
              <a:buFont typeface="Arial" panose="020B0604020202020204" pitchFamily="34" charset="0"/>
              <a:buNone/>
            </a:pPr>
            <a:endParaRPr lang="pt-BR" altLang="pt-BR" sz="1800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buClr>
                <a:srgbClr val="000000"/>
              </a:buClr>
              <a:buSzPts val="5400"/>
              <a:buFont typeface="Arial" panose="020B0604020202020204" pitchFamily="34" charset="0"/>
              <a:buNone/>
            </a:pPr>
            <a:endParaRPr lang="pt-BR" altLang="pt-BR" sz="5400" b="1">
              <a:solidFill>
                <a:srgbClr val="934B21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53" name="Shape 353">
            <a:extLst>
              <a:ext uri="{FF2B5EF4-FFF2-40B4-BE49-F238E27FC236}">
                <a16:creationId xmlns:a16="http://schemas.microsoft.com/office/drawing/2014/main" id="{4FC03FE8-07EA-4F82-9CEA-9D338C177DAB}"/>
              </a:ext>
            </a:extLst>
          </p:cNvPr>
          <p:cNvSpPr/>
          <p:nvPr/>
        </p:nvSpPr>
        <p:spPr>
          <a:xfrm>
            <a:off x="190500" y="260350"/>
            <a:ext cx="8756650" cy="2032000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  <a:defRPr/>
            </a:pPr>
            <a:r>
              <a:rPr lang="pt-BR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Entre outros, são </a:t>
            </a:r>
            <a:r>
              <a:rPr lang="pt-BR" sz="2400" b="1" dirty="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princípios éticos para o trabalho social do SUAS</a:t>
            </a:r>
            <a:r>
              <a:rPr lang="pt-BR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Defesa incondicional da liberdade, da dignidade da pessoa humana, da privacidade, da cidadania, da integridade física, moral e psicológica e dos direitos socioassistenciais.</a:t>
            </a: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Defesa do protagonismo e da autonomia dos usuários e a recusa de práticas de caráter clientelista, vexatório ou com intuito de benesse ou ajuda.</a:t>
            </a: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Oferta de serviços, programas, projetos e benefícios públicos gratuitos com qualidade e continuidade, que garantam a oportunidade de convívio para o fortalecimento de laços familiares e sociais.</a:t>
            </a: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Respeito à pluralidade e diversidade cultural, socioeconômica, política e religiosa.</a:t>
            </a: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Combate às discriminações etárias, étnicas, de classe social, de gênero, por orientação sexual, por identidade de gênero, por deficiência, dentre outras.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Wingdings" panose="05000000000000000000" pitchFamily="2" charset="2"/>
              <a:buChar char="§"/>
              <a:defRPr/>
            </a:pPr>
            <a:r>
              <a:rPr lang="pt-BR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Garantia de acesso à informação, resguardando a proteção à privacidade dos usuários, observando o sigilo profissional, preservando sua intimidade e história de vida.</a:t>
            </a: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  <a:defRPr/>
            </a:pPr>
            <a:endParaRPr sz="14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pPr>
            <a:endParaRPr sz="1400"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Shape 340" descr="C:\Users\barbara.cavalcante\Desktop\Slide 2017.png">
            <a:extLst>
              <a:ext uri="{FF2B5EF4-FFF2-40B4-BE49-F238E27FC236}">
                <a16:creationId xmlns:a16="http://schemas.microsoft.com/office/drawing/2014/main" id="{83B1127D-3784-439B-AB1F-1FEA17E3D739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1" name="Shape 341">
            <a:extLst>
              <a:ext uri="{FF2B5EF4-FFF2-40B4-BE49-F238E27FC236}">
                <a16:creationId xmlns:a16="http://schemas.microsoft.com/office/drawing/2014/main" id="{BB934C7F-66AF-4E34-BD8E-E062AB2ACE3F}"/>
              </a:ext>
            </a:extLst>
          </p:cNvPr>
          <p:cNvSpPr txBox="1"/>
          <p:nvPr/>
        </p:nvSpPr>
        <p:spPr>
          <a:xfrm>
            <a:off x="539750" y="260350"/>
            <a:ext cx="8208963" cy="646113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1714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  <a:defRPr/>
            </a:pP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28" name="Shape 342">
            <a:extLst>
              <a:ext uri="{FF2B5EF4-FFF2-40B4-BE49-F238E27FC236}">
                <a16:creationId xmlns:a16="http://schemas.microsoft.com/office/drawing/2014/main" id="{6A1F5D2C-1478-4CCF-AAD3-F98AFD1016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450" y="460375"/>
            <a:ext cx="8609013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Clr>
                <a:srgbClr val="000000"/>
              </a:buClr>
              <a:buSzPts val="3600"/>
              <a:buFont typeface="Arial" panose="020B0604020202020204" pitchFamily="34" charset="0"/>
              <a:buNone/>
            </a:pPr>
            <a:endParaRPr lang="pt-BR" altLang="pt-BR" sz="3600">
              <a:solidFill>
                <a:srgbClr val="00206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6629" name="Shape 343">
            <a:extLst>
              <a:ext uri="{FF2B5EF4-FFF2-40B4-BE49-F238E27FC236}">
                <a16:creationId xmlns:a16="http://schemas.microsoft.com/office/drawing/2014/main" id="{29025F0F-EBCF-483B-A9E1-4A8D9E8B55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4663" y="3068638"/>
            <a:ext cx="18415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Clr>
                <a:srgbClr val="000000"/>
              </a:buClr>
              <a:buSzPts val="1800"/>
              <a:buFont typeface="Arial" panose="020B0604020202020204" pitchFamily="34" charset="0"/>
              <a:buNone/>
            </a:pPr>
            <a:endParaRPr lang="pt-BR" altLang="pt-BR" sz="1800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buClr>
                <a:srgbClr val="000000"/>
              </a:buClr>
              <a:buSzPts val="5400"/>
              <a:buFont typeface="Arial" panose="020B0604020202020204" pitchFamily="34" charset="0"/>
              <a:buNone/>
            </a:pPr>
            <a:endParaRPr lang="pt-BR" altLang="pt-BR" sz="5400" b="1">
              <a:solidFill>
                <a:srgbClr val="934B21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9702" name="Shape 344">
            <a:extLst>
              <a:ext uri="{FF2B5EF4-FFF2-40B4-BE49-F238E27FC236}">
                <a16:creationId xmlns:a16="http://schemas.microsoft.com/office/drawing/2014/main" id="{6AF4F889-1881-4FA8-BC44-1819CA152C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238" y="0"/>
            <a:ext cx="7943850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Clr>
                <a:srgbClr val="000000"/>
              </a:buClr>
              <a:buSzPts val="1100"/>
              <a:buFont typeface="Arial" panose="020B0604020202020204" pitchFamily="34" charset="0"/>
              <a:buNone/>
              <a:defRPr/>
            </a:pPr>
            <a:endParaRPr lang="pt-BR" altLang="pt-BR" sz="18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spcBef>
                <a:spcPct val="0"/>
              </a:spcBef>
              <a:buClr>
                <a:srgbClr val="000000"/>
              </a:buClr>
              <a:buSzPts val="3000"/>
              <a:defRPr/>
            </a:pPr>
            <a:r>
              <a:rPr lang="pt-BR" altLang="pt-BR" sz="2000" b="1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No desenvolvimento do Trabalho Social os </a:t>
            </a:r>
            <a:r>
              <a:rPr lang="pt-BR" altLang="pt-BR" sz="2000" b="1" dirty="0">
                <a:solidFill>
                  <a:srgbClr val="980000"/>
                </a:solidFill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trabalhadores do SUAS</a:t>
            </a:r>
            <a:r>
              <a:rPr lang="pt-BR" altLang="pt-BR" sz="2000" b="1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 devem ter aportes éticos, políticos, teóricos e técnicos que priorizem a conquista e a defesa dos direitos da população e a emancipação sociopolítica e econômica das camadas sociais excluídas e à margem de condições dignas de vida e de justiça social – esse é o grande diferencial da FUNÇÃO DE DEFESA DE DIREITOS!!!</a:t>
            </a:r>
          </a:p>
          <a:p>
            <a:pPr marL="342900" indent="-342900" algn="just">
              <a:lnSpc>
                <a:spcPct val="150000"/>
              </a:lnSpc>
              <a:spcBef>
                <a:spcPct val="0"/>
              </a:spcBef>
              <a:buClr>
                <a:srgbClr val="000000"/>
              </a:buClr>
              <a:buSzPts val="3000"/>
              <a:defRPr/>
            </a:pPr>
            <a:endParaRPr lang="pt-BR" altLang="pt-BR" sz="2000" b="1" dirty="0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spcBef>
                <a:spcPct val="0"/>
              </a:spcBef>
              <a:buClr>
                <a:srgbClr val="000000"/>
              </a:buClr>
              <a:buSzPts val="3000"/>
              <a:defRPr/>
            </a:pPr>
            <a:r>
              <a:rPr lang="pt-BR" altLang="pt-BR" sz="2000" b="1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Devem ter o suporte da coordenação e gestão e ter as condições dignas para o desenvolvimento do trabalho</a:t>
            </a:r>
          </a:p>
          <a:p>
            <a:pPr marL="342900" indent="-342900" algn="just">
              <a:lnSpc>
                <a:spcPct val="150000"/>
              </a:lnSpc>
              <a:spcBef>
                <a:spcPct val="0"/>
              </a:spcBef>
              <a:buClr>
                <a:srgbClr val="000000"/>
              </a:buClr>
              <a:buSzPts val="3000"/>
              <a:defRPr/>
            </a:pPr>
            <a:endParaRPr lang="pt-BR" altLang="pt-BR" sz="2000" b="1" dirty="0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marL="342900" indent="-342900" algn="just">
              <a:lnSpc>
                <a:spcPct val="150000"/>
              </a:lnSpc>
              <a:spcBef>
                <a:spcPct val="0"/>
              </a:spcBef>
              <a:buClr>
                <a:srgbClr val="000000"/>
              </a:buClr>
              <a:buSzPts val="3000"/>
              <a:defRPr/>
            </a:pPr>
            <a:r>
              <a:rPr lang="pt-BR" altLang="pt-BR" sz="2000" b="1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Os trabalhadores também adoecem e precisam de cuidados!!!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Clr>
                <a:srgbClr val="000000"/>
              </a:buClr>
              <a:buSzPts val="3000"/>
              <a:buFont typeface="Arial" panose="020B0604020202020204" pitchFamily="34" charset="0"/>
              <a:buNone/>
              <a:defRPr/>
            </a:pPr>
            <a:endParaRPr lang="pt-BR" altLang="pt-BR" sz="2000" b="1" dirty="0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Clr>
                <a:srgbClr val="000000"/>
              </a:buClr>
              <a:buSzPts val="3000"/>
              <a:buFont typeface="Arial" panose="020B0604020202020204" pitchFamily="34" charset="0"/>
              <a:buNone/>
              <a:defRPr/>
            </a:pPr>
            <a:endParaRPr lang="pt-BR" altLang="pt-BR" sz="2000" b="1" dirty="0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Clr>
                <a:srgbClr val="000000"/>
              </a:buClr>
              <a:buSzPts val="3000"/>
              <a:buFont typeface="Arial" panose="020B0604020202020204" pitchFamily="34" charset="0"/>
              <a:buNone/>
              <a:defRPr/>
            </a:pPr>
            <a:endParaRPr lang="pt-BR" altLang="pt-BR" sz="2400" b="1" dirty="0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Clr>
                <a:srgbClr val="000000"/>
              </a:buClr>
              <a:buSzPts val="1800"/>
              <a:buFont typeface="Arial" panose="020B0604020202020204" pitchFamily="34" charset="0"/>
              <a:buNone/>
              <a:defRPr/>
            </a:pPr>
            <a:endParaRPr lang="pt-BR" altLang="pt-BR" sz="18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buClr>
                <a:srgbClr val="000000"/>
              </a:buClr>
              <a:buSzPts val="1100"/>
              <a:buFont typeface="Arial" panose="020B0604020202020204" pitchFamily="34" charset="0"/>
              <a:buNone/>
              <a:defRPr/>
            </a:pPr>
            <a:endParaRPr lang="pt-BR" altLang="pt-BR" sz="1800" b="1" dirty="0">
              <a:solidFill>
                <a:srgbClr val="00000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Shape 286" descr="C:\Users\barbara.cavalcante\Desktop\Slide 2017.png">
            <a:extLst>
              <a:ext uri="{FF2B5EF4-FFF2-40B4-BE49-F238E27FC236}">
                <a16:creationId xmlns:a16="http://schemas.microsoft.com/office/drawing/2014/main" id="{D591486B-1DBA-48F3-9581-12595FC81CF9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Shape 287">
            <a:extLst>
              <a:ext uri="{FF2B5EF4-FFF2-40B4-BE49-F238E27FC236}">
                <a16:creationId xmlns:a16="http://schemas.microsoft.com/office/drawing/2014/main" id="{A0CE3B69-9C31-4D2A-9293-AE7869322C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" y="309563"/>
            <a:ext cx="90836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Clr>
                <a:srgbClr val="000000"/>
              </a:buClr>
              <a:buSzPts val="3000"/>
              <a:buFont typeface="Arial" panose="020B0604020202020204" pitchFamily="34" charset="0"/>
              <a:buNone/>
            </a:pPr>
            <a:r>
              <a:rPr lang="pt-BR" altLang="pt-BR" sz="3000" b="1">
                <a:solidFill>
                  <a:srgbClr val="980000"/>
                </a:solidFill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Para o trabalho social com pessoas em situação de rua:</a:t>
            </a:r>
          </a:p>
        </p:txBody>
      </p:sp>
      <p:sp>
        <p:nvSpPr>
          <p:cNvPr id="28676" name="Shape 288">
            <a:extLst>
              <a:ext uri="{FF2B5EF4-FFF2-40B4-BE49-F238E27FC236}">
                <a16:creationId xmlns:a16="http://schemas.microsoft.com/office/drawing/2014/main" id="{0550F0BD-414F-4285-9B46-6F53FC043F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450" y="460375"/>
            <a:ext cx="8609013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Clr>
                <a:srgbClr val="000000"/>
              </a:buClr>
              <a:buSzPts val="3600"/>
              <a:buFont typeface="Arial" panose="020B0604020202020204" pitchFamily="34" charset="0"/>
              <a:buNone/>
            </a:pPr>
            <a:endParaRPr lang="pt-BR" altLang="pt-BR" sz="3600">
              <a:solidFill>
                <a:srgbClr val="00206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8677" name="Shape 289">
            <a:extLst>
              <a:ext uri="{FF2B5EF4-FFF2-40B4-BE49-F238E27FC236}">
                <a16:creationId xmlns:a16="http://schemas.microsoft.com/office/drawing/2014/main" id="{EEA7FBB1-B92E-47C0-8097-B56875029D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4663" y="3068638"/>
            <a:ext cx="18415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Clr>
                <a:srgbClr val="000000"/>
              </a:buClr>
              <a:buSzPts val="1800"/>
              <a:buFont typeface="Arial" panose="020B0604020202020204" pitchFamily="34" charset="0"/>
              <a:buNone/>
            </a:pPr>
            <a:endParaRPr lang="pt-BR" altLang="pt-BR" sz="1800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buClr>
                <a:srgbClr val="000000"/>
              </a:buClr>
              <a:buSzPts val="5400"/>
              <a:buFont typeface="Arial" panose="020B0604020202020204" pitchFamily="34" charset="0"/>
              <a:buNone/>
            </a:pPr>
            <a:endParaRPr lang="pt-BR" altLang="pt-BR" sz="5400" b="1">
              <a:solidFill>
                <a:srgbClr val="934B21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290" name="Shape 290">
            <a:extLst>
              <a:ext uri="{FF2B5EF4-FFF2-40B4-BE49-F238E27FC236}">
                <a16:creationId xmlns:a16="http://schemas.microsoft.com/office/drawing/2014/main" id="{2C8E5102-B434-4C0B-A583-0C8A0EF13856}"/>
              </a:ext>
            </a:extLst>
          </p:cNvPr>
          <p:cNvSpPr/>
          <p:nvPr/>
        </p:nvSpPr>
        <p:spPr>
          <a:xfrm>
            <a:off x="439738" y="525463"/>
            <a:ext cx="8072437" cy="1274762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r>
              <a:rPr lang="pt-BR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Compreender o fenômeno da rua como expressão da questão social das sociedades capitalistas – desigualdades sociais, econômicas, políticas, culturais; É multidimensional.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r>
              <a:rPr lang="pt-BR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Compreender a perspectiva macro das situações de vulnerabilidade social, de risco social, de violação de direitos e de violência;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r>
              <a:rPr lang="pt-BR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Fugir da culpabilização e vitimização das pessoas em situação de rua;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r>
              <a:rPr lang="pt-BR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Reconhecer a rua como espaço de violação de direitos e de exposição a situações de risco pessoal e social;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r>
              <a:rPr lang="pt-BR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Mas também espaço de sociabilidade e de afetividade;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r>
              <a:rPr lang="pt-BR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Conhecer os territórios de atuação e suas dinâmicas próprias, inclusive as suas potencialidades. 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/>
            </a:pPr>
            <a:endParaRPr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/>
            </a:pPr>
            <a:endParaRPr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/>
            </a:pPr>
            <a:endParaRPr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/>
            </a:pPr>
            <a:endParaRPr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/>
            </a:pPr>
            <a:endParaRPr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/>
            </a:pPr>
            <a:endParaRPr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/>
            </a:pPr>
            <a:endParaRPr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/>
            </a:pPr>
            <a:endParaRPr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/>
            </a:pPr>
            <a:endParaRPr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163;p26">
            <a:extLst>
              <a:ext uri="{FF2B5EF4-FFF2-40B4-BE49-F238E27FC236}">
                <a16:creationId xmlns:a16="http://schemas.microsoft.com/office/drawing/2014/main" id="{AEB4493C-26FD-42BB-9EB9-BCB6065DAB2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lIns="67500" tIns="35100" rIns="67500" bIns="35100"/>
          <a:lstStyle/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723" name="Picture 2">
            <a:extLst>
              <a:ext uri="{FF2B5EF4-FFF2-40B4-BE49-F238E27FC236}">
                <a16:creationId xmlns:a16="http://schemas.microsoft.com/office/drawing/2014/main" id="{0117C0F2-2A42-4DB3-A77A-3E3E0B1DC9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41" t="30270" r="42252" b="48470"/>
          <a:stretch>
            <a:fillRect/>
          </a:stretch>
        </p:blipFill>
        <p:spPr bwMode="auto">
          <a:xfrm>
            <a:off x="744538" y="3213100"/>
            <a:ext cx="815975" cy="81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4" name="Picture 2">
            <a:extLst>
              <a:ext uri="{FF2B5EF4-FFF2-40B4-BE49-F238E27FC236}">
                <a16:creationId xmlns:a16="http://schemas.microsoft.com/office/drawing/2014/main" id="{82E3E53E-361E-47FF-97D9-EA65F68741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03" t="30510" r="42072" b="48949"/>
          <a:stretch>
            <a:fillRect/>
          </a:stretch>
        </p:blipFill>
        <p:spPr bwMode="auto">
          <a:xfrm>
            <a:off x="3646488" y="3203575"/>
            <a:ext cx="782637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5" name="Picture 5">
            <a:extLst>
              <a:ext uri="{FF2B5EF4-FFF2-40B4-BE49-F238E27FC236}">
                <a16:creationId xmlns:a16="http://schemas.microsoft.com/office/drawing/2014/main" id="{4C658736-FCCB-4A19-B56A-223C5A735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38" t="29121" r="42912" b="49915"/>
          <a:stretch>
            <a:fillRect/>
          </a:stretch>
        </p:blipFill>
        <p:spPr bwMode="auto">
          <a:xfrm>
            <a:off x="6196013" y="3217863"/>
            <a:ext cx="811212" cy="80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6" name="Picture 2" descr="Imagem relacionada">
            <a:extLst>
              <a:ext uri="{FF2B5EF4-FFF2-40B4-BE49-F238E27FC236}">
                <a16:creationId xmlns:a16="http://schemas.microsoft.com/office/drawing/2014/main" id="{AF369CC9-AA62-45DD-B412-91FECC9EAD4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751763" y="3092450"/>
            <a:ext cx="766762" cy="708025"/>
          </a:xfrm>
        </p:spPr>
      </p:pic>
      <p:sp>
        <p:nvSpPr>
          <p:cNvPr id="30727" name="CaixaDeTexto 11">
            <a:extLst>
              <a:ext uri="{FF2B5EF4-FFF2-40B4-BE49-F238E27FC236}">
                <a16:creationId xmlns:a16="http://schemas.microsoft.com/office/drawing/2014/main" id="{BCC24597-BB13-4CC5-B948-F6B74A8674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0138" y="1771650"/>
            <a:ext cx="1120775" cy="369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800" b="1">
                <a:solidFill>
                  <a:srgbClr val="C00000"/>
                </a:solidFill>
                <a:latin typeface="Arial" panose="020B0604020202020204" pitchFamily="34" charset="0"/>
              </a:rPr>
              <a:t>BÁSICA </a:t>
            </a:r>
          </a:p>
        </p:txBody>
      </p:sp>
      <p:sp>
        <p:nvSpPr>
          <p:cNvPr id="30728" name="CaixaDeTexto 12">
            <a:extLst>
              <a:ext uri="{FF2B5EF4-FFF2-40B4-BE49-F238E27FC236}">
                <a16:creationId xmlns:a16="http://schemas.microsoft.com/office/drawing/2014/main" id="{1CEDF9F4-68DE-49CF-9648-72A57F88E8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5550" y="1714500"/>
            <a:ext cx="2222500" cy="9239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800" b="1">
                <a:solidFill>
                  <a:srgbClr val="C00000"/>
                </a:solidFill>
                <a:latin typeface="Arial" panose="020B0604020202020204" pitchFamily="34" charset="0"/>
              </a:rPr>
              <a:t>ESPECIAL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800" b="1">
                <a:solidFill>
                  <a:srgbClr val="C00000"/>
                </a:solidFill>
                <a:latin typeface="Arial" panose="020B0604020202020204" pitchFamily="34" charset="0"/>
              </a:rPr>
              <a:t>Média Complexidade</a:t>
            </a:r>
          </a:p>
        </p:txBody>
      </p:sp>
      <p:sp>
        <p:nvSpPr>
          <p:cNvPr id="30729" name="CaixaDeTexto 14">
            <a:extLst>
              <a:ext uri="{FF2B5EF4-FFF2-40B4-BE49-F238E27FC236}">
                <a16:creationId xmlns:a16="http://schemas.microsoft.com/office/drawing/2014/main" id="{974091AD-820B-4E7F-99FA-03CF64AC66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1720850"/>
            <a:ext cx="1604963" cy="461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rgbClr val="C00000"/>
                </a:solidFill>
                <a:latin typeface="Arial" panose="020B0604020202020204" pitchFamily="34" charset="0"/>
              </a:rPr>
              <a:t>ESPECIAL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200" b="1">
                <a:solidFill>
                  <a:srgbClr val="C00000"/>
                </a:solidFill>
                <a:latin typeface="Arial" panose="020B0604020202020204" pitchFamily="34" charset="0"/>
              </a:rPr>
              <a:t>Alta Complexidade</a:t>
            </a:r>
          </a:p>
        </p:txBody>
      </p:sp>
      <p:sp>
        <p:nvSpPr>
          <p:cNvPr id="30730" name="CaixaDeTexto 22">
            <a:extLst>
              <a:ext uri="{FF2B5EF4-FFF2-40B4-BE49-F238E27FC236}">
                <a16:creationId xmlns:a16="http://schemas.microsoft.com/office/drawing/2014/main" id="{9E30D53D-ECFF-47FA-9680-DFA9F7E9E1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775" y="2655888"/>
            <a:ext cx="9207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600" b="1">
                <a:latin typeface="Arial" panose="020B0604020202020204" pitchFamily="34" charset="0"/>
              </a:rPr>
              <a:t>CRAS</a:t>
            </a:r>
          </a:p>
        </p:txBody>
      </p:sp>
      <p:sp>
        <p:nvSpPr>
          <p:cNvPr id="30731" name="CaixaDeTexto 23">
            <a:extLst>
              <a:ext uri="{FF2B5EF4-FFF2-40B4-BE49-F238E27FC236}">
                <a16:creationId xmlns:a16="http://schemas.microsoft.com/office/drawing/2014/main" id="{679D093D-2D33-44BD-9F8C-9D45221FC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9338" y="2595563"/>
            <a:ext cx="91281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600" b="1">
                <a:latin typeface="Arial" panose="020B0604020202020204" pitchFamily="34" charset="0"/>
              </a:rPr>
              <a:t>CREAS</a:t>
            </a:r>
          </a:p>
        </p:txBody>
      </p:sp>
      <p:sp>
        <p:nvSpPr>
          <p:cNvPr id="30732" name="CaixaDeTexto 24">
            <a:extLst>
              <a:ext uri="{FF2B5EF4-FFF2-40B4-BE49-F238E27FC236}">
                <a16:creationId xmlns:a16="http://schemas.microsoft.com/office/drawing/2014/main" id="{5D056291-B16C-4657-B38A-50EFBD492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88050" y="2616200"/>
            <a:ext cx="110331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600" b="1">
                <a:latin typeface="Arial" panose="020B0604020202020204" pitchFamily="34" charset="0"/>
              </a:rPr>
              <a:t>CENTRO POP</a:t>
            </a:r>
          </a:p>
        </p:txBody>
      </p:sp>
      <p:sp>
        <p:nvSpPr>
          <p:cNvPr id="30733" name="CaixaDeTexto 25">
            <a:extLst>
              <a:ext uri="{FF2B5EF4-FFF2-40B4-BE49-F238E27FC236}">
                <a16:creationId xmlns:a16="http://schemas.microsoft.com/office/drawing/2014/main" id="{0EFA9B82-9698-4364-A989-3852602D40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3125" y="2203450"/>
            <a:ext cx="159543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600" b="1">
                <a:latin typeface="Arial" panose="020B0604020202020204" pitchFamily="34" charset="0"/>
              </a:rPr>
              <a:t>Serviço Acolhimento para POP RUA</a:t>
            </a:r>
          </a:p>
        </p:txBody>
      </p:sp>
      <p:sp>
        <p:nvSpPr>
          <p:cNvPr id="30734" name="CaixaDeTexto 28">
            <a:extLst>
              <a:ext uri="{FF2B5EF4-FFF2-40B4-BE49-F238E27FC236}">
                <a16:creationId xmlns:a16="http://schemas.microsoft.com/office/drawing/2014/main" id="{52645EE3-8413-42EE-AEFC-014D0A2E7C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338" y="184150"/>
            <a:ext cx="8061325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r>
              <a:rPr lang="pt-BR" altLang="pt-BR" sz="2000" b="1">
                <a:solidFill>
                  <a:srgbClr val="980000"/>
                </a:solidFill>
                <a:latin typeface="Lora" charset="0"/>
                <a:cs typeface="Lora" charset="0"/>
              </a:rPr>
              <a:t>REDE SOCIOASSISTENCIAL SOCIOASSISTENCIAL E O ATENDIMENTO ÀS PESSOAS EM SITUAÇÃO DE RUA</a:t>
            </a:r>
          </a:p>
        </p:txBody>
      </p:sp>
      <p:sp>
        <p:nvSpPr>
          <p:cNvPr id="30735" name="CaixaDeTexto 1">
            <a:extLst>
              <a:ext uri="{FF2B5EF4-FFF2-40B4-BE49-F238E27FC236}">
                <a16:creationId xmlns:a16="http://schemas.microsoft.com/office/drawing/2014/main" id="{EED18111-7E42-4FCB-A313-646635E38A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2950" y="4029075"/>
            <a:ext cx="7731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2000" b="1"/>
              <a:t>8.292</a:t>
            </a:r>
          </a:p>
        </p:txBody>
      </p:sp>
      <p:sp>
        <p:nvSpPr>
          <p:cNvPr id="30736" name="CaixaDeTexto 27">
            <a:extLst>
              <a:ext uri="{FF2B5EF4-FFF2-40B4-BE49-F238E27FC236}">
                <a16:creationId xmlns:a16="http://schemas.microsoft.com/office/drawing/2014/main" id="{4ACC46EE-52D6-4925-8CFF-7394FBFFBA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9025" y="3994150"/>
            <a:ext cx="7731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2000" b="1"/>
              <a:t>2.577</a:t>
            </a:r>
          </a:p>
        </p:txBody>
      </p:sp>
      <p:sp>
        <p:nvSpPr>
          <p:cNvPr id="30737" name="CaixaDeTexto 29">
            <a:extLst>
              <a:ext uri="{FF2B5EF4-FFF2-40B4-BE49-F238E27FC236}">
                <a16:creationId xmlns:a16="http://schemas.microsoft.com/office/drawing/2014/main" id="{6EB6DC05-F7CD-48C1-9741-4BDA807389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4913" y="4043363"/>
            <a:ext cx="574675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2000" b="1"/>
              <a:t>227</a:t>
            </a:r>
          </a:p>
        </p:txBody>
      </p:sp>
      <p:sp>
        <p:nvSpPr>
          <p:cNvPr id="30738" name="CaixaDeTexto 7">
            <a:extLst>
              <a:ext uri="{FF2B5EF4-FFF2-40B4-BE49-F238E27FC236}">
                <a16:creationId xmlns:a16="http://schemas.microsoft.com/office/drawing/2014/main" id="{ED90E968-E181-4B5E-919D-DFD8B7302B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4654550"/>
            <a:ext cx="13890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/>
              <a:t>Equipes Volantes: </a:t>
            </a:r>
            <a:r>
              <a:rPr lang="pt-BR" altLang="pt-BR" sz="1200" b="1"/>
              <a:t>1.227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1200"/>
              <a:t>Lanchas: </a:t>
            </a:r>
            <a:r>
              <a:rPr lang="pt-BR" altLang="pt-BR" sz="1200" b="1"/>
              <a:t>123</a:t>
            </a:r>
          </a:p>
        </p:txBody>
      </p:sp>
      <p:sp>
        <p:nvSpPr>
          <p:cNvPr id="30739" name="CaixaDeTexto 32">
            <a:extLst>
              <a:ext uri="{FF2B5EF4-FFF2-40B4-BE49-F238E27FC236}">
                <a16:creationId xmlns:a16="http://schemas.microsoft.com/office/drawing/2014/main" id="{A1856CD4-2883-4568-A886-673D09ACF8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2150" y="2493963"/>
            <a:ext cx="12461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t-BR" altLang="pt-BR" sz="1800" b="1" baseline="30000">
                <a:latin typeface="Arial" panose="020B0604020202020204" pitchFamily="34" charset="0"/>
              </a:rPr>
              <a:t>CENTROS DE CONVIVÊNCIA</a:t>
            </a:r>
          </a:p>
        </p:txBody>
      </p:sp>
      <p:sp>
        <p:nvSpPr>
          <p:cNvPr id="34" name="CaixaDeTexto 33">
            <a:extLst>
              <a:ext uri="{FF2B5EF4-FFF2-40B4-BE49-F238E27FC236}">
                <a16:creationId xmlns:a16="http://schemas.microsoft.com/office/drawing/2014/main" id="{5FFF8474-3E93-4CD1-BAF5-AC6FB3BBA591}"/>
              </a:ext>
            </a:extLst>
          </p:cNvPr>
          <p:cNvSpPr txBox="1"/>
          <p:nvPr/>
        </p:nvSpPr>
        <p:spPr>
          <a:xfrm>
            <a:off x="2243138" y="4035425"/>
            <a:ext cx="804862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000" b="1" dirty="0"/>
              <a:t>8.026</a:t>
            </a:r>
            <a:r>
              <a:rPr lang="pt-BR" sz="1125" b="1" dirty="0"/>
              <a:t> </a:t>
            </a:r>
          </a:p>
        </p:txBody>
      </p:sp>
      <p:cxnSp>
        <p:nvCxnSpPr>
          <p:cNvPr id="16" name="Conector reto 15">
            <a:extLst>
              <a:ext uri="{FF2B5EF4-FFF2-40B4-BE49-F238E27FC236}">
                <a16:creationId xmlns:a16="http://schemas.microsoft.com/office/drawing/2014/main" id="{3AA25080-C8CE-42A7-8859-E5F95EDB1CA8}"/>
              </a:ext>
            </a:extLst>
          </p:cNvPr>
          <p:cNvCxnSpPr/>
          <p:nvPr/>
        </p:nvCxnSpPr>
        <p:spPr>
          <a:xfrm>
            <a:off x="3427413" y="2867025"/>
            <a:ext cx="0" cy="137001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to 34">
            <a:extLst>
              <a:ext uri="{FF2B5EF4-FFF2-40B4-BE49-F238E27FC236}">
                <a16:creationId xmlns:a16="http://schemas.microsoft.com/office/drawing/2014/main" id="{15F8B25D-AB27-4CBE-9EA5-4E8E13FF406A}"/>
              </a:ext>
            </a:extLst>
          </p:cNvPr>
          <p:cNvCxnSpPr/>
          <p:nvPr/>
        </p:nvCxnSpPr>
        <p:spPr>
          <a:xfrm>
            <a:off x="7231063" y="3190875"/>
            <a:ext cx="0" cy="137001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3" name="Picture 2">
            <a:extLst>
              <a:ext uri="{FF2B5EF4-FFF2-40B4-BE49-F238E27FC236}">
                <a16:creationId xmlns:a16="http://schemas.microsoft.com/office/drawing/2014/main" id="{E9A4A4C8-2934-4B5F-891E-8392E60A5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41" t="30270" r="42252" b="48470"/>
          <a:stretch>
            <a:fillRect/>
          </a:stretch>
        </p:blipFill>
        <p:spPr bwMode="auto">
          <a:xfrm>
            <a:off x="2122488" y="3195638"/>
            <a:ext cx="815975" cy="82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44" name="CaixaDeTexto 36">
            <a:extLst>
              <a:ext uri="{FF2B5EF4-FFF2-40B4-BE49-F238E27FC236}">
                <a16:creationId xmlns:a16="http://schemas.microsoft.com/office/drawing/2014/main" id="{3E66520D-1ADC-48A2-AA08-0EEA6AF1F7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2350" y="3875088"/>
            <a:ext cx="18129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800" b="1"/>
              <a:t>484 Abrigo/Casa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1800" b="1"/>
              <a:t>de Passagem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1800" b="1"/>
              <a:t>33 Repúblicas</a:t>
            </a:r>
          </a:p>
        </p:txBody>
      </p:sp>
      <p:sp>
        <p:nvSpPr>
          <p:cNvPr id="30745" name="Retângulo 21">
            <a:extLst>
              <a:ext uri="{FF2B5EF4-FFF2-40B4-BE49-F238E27FC236}">
                <a16:creationId xmlns:a16="http://schemas.microsoft.com/office/drawing/2014/main" id="{1BC7727D-00EF-464C-84F9-DC0749FD25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6788" y="4713288"/>
            <a:ext cx="145097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4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pt-BR" altLang="pt-BR" sz="1100" b="1">
                <a:solidFill>
                  <a:srgbClr val="333333"/>
                </a:solidFill>
                <a:latin typeface="Helvetica Neue" charset="0"/>
              </a:rPr>
              <a:t>25.558 vagas de acolhimento e 644 vagas em república</a:t>
            </a:r>
          </a:p>
        </p:txBody>
      </p:sp>
      <p:sp>
        <p:nvSpPr>
          <p:cNvPr id="30746" name="CaixaDeTexto 38">
            <a:extLst>
              <a:ext uri="{FF2B5EF4-FFF2-40B4-BE49-F238E27FC236}">
                <a16:creationId xmlns:a16="http://schemas.microsoft.com/office/drawing/2014/main" id="{CB292C46-C320-4E19-9D92-9EC29CE17D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5350" y="2849563"/>
            <a:ext cx="133508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200" b="1">
                <a:latin typeface="Arial" panose="020B0604020202020204" pitchFamily="34" charset="0"/>
              </a:rPr>
              <a:t>Serviço Especializado em Abordagem Social</a:t>
            </a:r>
          </a:p>
        </p:txBody>
      </p:sp>
      <p:sp>
        <p:nvSpPr>
          <p:cNvPr id="30747" name="CaixaDeTexto 39">
            <a:extLst>
              <a:ext uri="{FF2B5EF4-FFF2-40B4-BE49-F238E27FC236}">
                <a16:creationId xmlns:a16="http://schemas.microsoft.com/office/drawing/2014/main" id="{BD116084-3BA6-4B8D-AE2A-7B1AF6AE60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5663" y="3695700"/>
            <a:ext cx="13827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000" b="1">
                <a:latin typeface="Arial" panose="020B0604020202020204" pitchFamily="34" charset="0"/>
              </a:rPr>
              <a:t>1922 unidades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1000" b="1">
                <a:latin typeface="Arial" panose="020B0604020202020204" pitchFamily="34" charset="0"/>
              </a:rPr>
              <a:t>CREAS, CENTRO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1000" b="1">
                <a:latin typeface="Arial" panose="020B0604020202020204" pitchFamily="34" charset="0"/>
              </a:rPr>
              <a:t>POP ou referenciada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1000" b="1">
                <a:latin typeface="Arial" panose="020B0604020202020204" pitchFamily="34" charset="0"/>
              </a:rPr>
              <a:t>possuem</a:t>
            </a:r>
          </a:p>
        </p:txBody>
      </p:sp>
      <p:sp>
        <p:nvSpPr>
          <p:cNvPr id="31" name="CaixaDeTexto 10">
            <a:extLst>
              <a:ext uri="{FF2B5EF4-FFF2-40B4-BE49-F238E27FC236}">
                <a16:creationId xmlns:a16="http://schemas.microsoft.com/office/drawing/2014/main" id="{F6B304E1-5F57-44BA-8A87-B8097E229F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" y="5527675"/>
            <a:ext cx="4041775" cy="830263"/>
          </a:xfrm>
          <a:prstGeom prst="rect">
            <a:avLst/>
          </a:prstGeom>
          <a:gradFill rotWithShape="1">
            <a:gsLst>
              <a:gs pos="0">
                <a:srgbClr val="E9EFF5"/>
              </a:gs>
              <a:gs pos="64999">
                <a:srgbClr val="C6D4E4"/>
              </a:gs>
              <a:gs pos="100000">
                <a:srgbClr val="ADC2DB"/>
              </a:gs>
            </a:gsLst>
            <a:lin ang="5400000" scaled="1"/>
          </a:gradFill>
          <a:ln w="9525">
            <a:solidFill>
              <a:srgbClr val="18567B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-101" charset="0"/>
              </a:rPr>
              <a:t>Acesso às provisões socioassistenciais: serviços, benefícios, programas e projetos</a:t>
            </a:r>
            <a:endParaRPr lang="en-US" sz="16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Verdana" pitchFamily="-101" charset="0"/>
            </a:endParaRPr>
          </a:p>
        </p:txBody>
      </p:sp>
      <p:sp>
        <p:nvSpPr>
          <p:cNvPr id="38" name="CaixaDeTexto 10">
            <a:extLst>
              <a:ext uri="{FF2B5EF4-FFF2-40B4-BE49-F238E27FC236}">
                <a16:creationId xmlns:a16="http://schemas.microsoft.com/office/drawing/2014/main" id="{5FE30DDB-FB57-4047-A796-AE0FCD54E0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3575" y="5527675"/>
            <a:ext cx="4505325" cy="830263"/>
          </a:xfrm>
          <a:prstGeom prst="rect">
            <a:avLst/>
          </a:prstGeom>
          <a:gradFill rotWithShape="1">
            <a:gsLst>
              <a:gs pos="0">
                <a:srgbClr val="E9EFF5"/>
              </a:gs>
              <a:gs pos="64999">
                <a:srgbClr val="C6D4E4"/>
              </a:gs>
              <a:gs pos="100000">
                <a:srgbClr val="ADC2DB"/>
              </a:gs>
            </a:gsLst>
            <a:lin ang="5400000" scaled="1"/>
          </a:gradFill>
          <a:ln w="9525">
            <a:solidFill>
              <a:srgbClr val="18567B"/>
            </a:solidFill>
            <a:miter lim="800000"/>
            <a:headEnd/>
            <a:tailEnd/>
          </a:ln>
          <a:effectLst>
            <a:outerShdw blurRad="40000" dist="20000" dir="5400000" rotWithShape="0">
              <a:srgbClr val="808080">
                <a:alpha val="37999"/>
              </a:srgbClr>
            </a:outerShdw>
          </a:effec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-101" charset="0"/>
              </a:rPr>
              <a:t>Ampliação do acesso às demais políticas públicas, Sistema de Justiça, de Garantia e Defesa de Direitos...</a:t>
            </a:r>
            <a:endParaRPr lang="en-US" sz="16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Verdana" pitchFamily="-101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Shape 313" descr="C:\Users\barbara.cavalcante\Desktop\Slide 2017.png">
            <a:extLst>
              <a:ext uri="{FF2B5EF4-FFF2-40B4-BE49-F238E27FC236}">
                <a16:creationId xmlns:a16="http://schemas.microsoft.com/office/drawing/2014/main" id="{0F87ED80-CADA-4296-9C3E-19317E5D5595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4" name="Shape 314">
            <a:extLst>
              <a:ext uri="{FF2B5EF4-FFF2-40B4-BE49-F238E27FC236}">
                <a16:creationId xmlns:a16="http://schemas.microsoft.com/office/drawing/2014/main" id="{E25FA142-5B2D-4AFF-AB47-C53FAAF1C662}"/>
              </a:ext>
            </a:extLst>
          </p:cNvPr>
          <p:cNvSpPr txBox="1"/>
          <p:nvPr/>
        </p:nvSpPr>
        <p:spPr>
          <a:xfrm>
            <a:off x="539750" y="260350"/>
            <a:ext cx="8208963" cy="646113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1714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  <a:defRPr/>
            </a:pP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48" name="Shape 315">
            <a:extLst>
              <a:ext uri="{FF2B5EF4-FFF2-40B4-BE49-F238E27FC236}">
                <a16:creationId xmlns:a16="http://schemas.microsoft.com/office/drawing/2014/main" id="{37336F6D-7CC1-453D-AD15-637826C27E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450" y="460375"/>
            <a:ext cx="8609013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Clr>
                <a:srgbClr val="000000"/>
              </a:buClr>
              <a:buSzPts val="3600"/>
              <a:buFont typeface="Arial" panose="020B0604020202020204" pitchFamily="34" charset="0"/>
              <a:buNone/>
            </a:pPr>
            <a:endParaRPr lang="pt-BR" altLang="pt-BR" sz="3600">
              <a:solidFill>
                <a:srgbClr val="002060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749" name="Shape 316">
            <a:extLst>
              <a:ext uri="{FF2B5EF4-FFF2-40B4-BE49-F238E27FC236}">
                <a16:creationId xmlns:a16="http://schemas.microsoft.com/office/drawing/2014/main" id="{5D78D720-464F-44A8-B491-EE797C8A9D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4663" y="3068638"/>
            <a:ext cx="18415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buClr>
                <a:srgbClr val="000000"/>
              </a:buClr>
              <a:buSzPts val="1800"/>
              <a:buFont typeface="Arial" panose="020B0604020202020204" pitchFamily="34" charset="0"/>
              <a:buNone/>
            </a:pPr>
            <a:endParaRPr lang="pt-BR" altLang="pt-BR" sz="1800">
              <a:solidFill>
                <a:srgbClr val="00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buClr>
                <a:srgbClr val="000000"/>
              </a:buClr>
              <a:buSzPts val="5400"/>
              <a:buFont typeface="Arial" panose="020B0604020202020204" pitchFamily="34" charset="0"/>
              <a:buNone/>
            </a:pPr>
            <a:endParaRPr lang="pt-BR" altLang="pt-BR" sz="5400" b="1">
              <a:solidFill>
                <a:srgbClr val="934B21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17" name="Shape 317">
            <a:extLst>
              <a:ext uri="{FF2B5EF4-FFF2-40B4-BE49-F238E27FC236}">
                <a16:creationId xmlns:a16="http://schemas.microsoft.com/office/drawing/2014/main" id="{FCC7CAE8-2357-41FA-B1E8-766C8120BF54}"/>
              </a:ext>
            </a:extLst>
          </p:cNvPr>
          <p:cNvSpPr/>
          <p:nvPr/>
        </p:nvSpPr>
        <p:spPr>
          <a:xfrm>
            <a:off x="158750" y="80963"/>
            <a:ext cx="8634413" cy="4187825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/>
            </a:pPr>
            <a:r>
              <a:rPr lang="pt-BR" sz="2400" b="1" dirty="0">
                <a:solidFill>
                  <a:srgbClr val="980000"/>
                </a:solidFill>
                <a:latin typeface="Calibri"/>
                <a:ea typeface="Calibri"/>
                <a:cs typeface="Calibri"/>
                <a:sym typeface="Arial"/>
              </a:rPr>
              <a:t>MÉDIA COMPLEXIDADE</a:t>
            </a:r>
            <a:endParaRPr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r>
              <a:rPr lang="pt-BR" sz="1600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Criança e adolescente - </a:t>
            </a:r>
            <a:r>
              <a:rPr lang="pt-BR" sz="1600" b="1" dirty="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Processo de vulnerabilização anterior</a:t>
            </a: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A fragilização dos vínculos familiares e comunitários vai acarretando na proximidade com a rua, que gradualmente vai aumentando os laços de vinculação com a rua - processo de “flerte” com a rua. </a:t>
            </a:r>
            <a:endParaRPr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acordo com o CadÚnico, 46% das pessoas em situação de rua está até 1 ano na rua, ou seja, “pouco” tempo. </a:t>
            </a:r>
            <a:endParaRPr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Portanto, a PSE de Média Complexidade deve atuar para fazer a </a:t>
            </a:r>
            <a:r>
              <a:rPr lang="pt-BR" sz="1600" b="1" dirty="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identificação precoce </a:t>
            </a: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destas situações e dos aspectos relacionados, de modo a viabilizar ações para a </a:t>
            </a:r>
            <a:r>
              <a:rPr lang="pt-BR" sz="1600" b="1" dirty="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retomada do convívio familiar, </a:t>
            </a:r>
            <a:r>
              <a:rPr lang="pt-BR" sz="1600" b="1" dirty="0">
                <a:latin typeface="Calibri"/>
                <a:ea typeface="Calibri"/>
                <a:cs typeface="Calibri"/>
                <a:sym typeface="Calibri"/>
              </a:rPr>
              <a:t>se possível e desejável, </a:t>
            </a:r>
            <a:r>
              <a:rPr lang="pt-BR" sz="1600" b="1" dirty="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e vinculação aos outros serviços de acompanhamento</a:t>
            </a: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além de </a:t>
            </a:r>
            <a:r>
              <a:rPr lang="pt-BR" sz="16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medidas que possam agir preventivamente nos territórios e nas dinâmicas que contribuem para a situação de rua e violação de direitos, tendo em vista sua proteção e a prevenção de agravamentos; </a:t>
            </a:r>
          </a:p>
          <a:p>
            <a:pPr marL="4572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r>
              <a:rPr lang="pt-BR" sz="1600" b="1" dirty="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Trabalho Social para enfrentar os riscos, os agravos;</a:t>
            </a:r>
            <a:endParaRPr sz="1600" b="1" dirty="0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Já 42% dessa população está há mais de 2 anos na rua e 65,38% está há pelo menos 2 anos na mesma cidade, o que demonstra a falha do estado em proporcionar as condições necessárias para a saída da rua.</a:t>
            </a:r>
            <a:endParaRPr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b="1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pPr>
            <a:endParaRPr sz="1400"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r>
              <a:rPr lang="pt-BR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Shape 401" descr="C:\Users\barbara.cavalcante\Desktop\Slide 2017.png">
            <a:extLst>
              <a:ext uri="{FF2B5EF4-FFF2-40B4-BE49-F238E27FC236}">
                <a16:creationId xmlns:a16="http://schemas.microsoft.com/office/drawing/2014/main" id="{9C3AE6D9-4A7F-4A20-800A-C2D0FFBDED8D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2" name="Shape 402">
            <a:extLst>
              <a:ext uri="{FF2B5EF4-FFF2-40B4-BE49-F238E27FC236}">
                <a16:creationId xmlns:a16="http://schemas.microsoft.com/office/drawing/2014/main" id="{5576F077-1B3E-4373-8C1F-F90E28924250}"/>
              </a:ext>
            </a:extLst>
          </p:cNvPr>
          <p:cNvSpPr txBox="1"/>
          <p:nvPr/>
        </p:nvSpPr>
        <p:spPr>
          <a:xfrm>
            <a:off x="319088" y="188913"/>
            <a:ext cx="8516937" cy="4732337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defRPr/>
            </a:pPr>
            <a:r>
              <a:rPr lang="pt-BR" sz="2400" b="1" dirty="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Para o desenvolvimento dos Serviços: </a:t>
            </a:r>
            <a:endParaRPr sz="2400" b="1" dirty="0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Espaço físico institucional qualificado para a organização do trabalho;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Projeto ético-político do serviço;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Planejamento do trabalho;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Diagnóstico </a:t>
            </a:r>
            <a:r>
              <a:rPr lang="pt-BR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socioterritorial</a:t>
            </a: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; 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Conhecimento das especificidades do território, dos/as usuários/as e das diversas situações;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Recursos humanos - trabalho multiprofissional em equipe - alinhamentos, reuniões, estudo de casos…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Recursos materiais - transporte, material socioeducativo;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Registro do trabalho - direito do/a usuário/a, evita a </a:t>
            </a:r>
            <a:r>
              <a:rPr lang="pt-BR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revitimização</a:t>
            </a: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produz dados;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Articulação </a:t>
            </a:r>
            <a:r>
              <a:rPr lang="pt-BR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intersetorial</a:t>
            </a: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institucionalizada com outras políticas públicas, sistema de justiça e de defesa de direitos, movimento social; 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Acompanhamento dos encaminhamentos;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Capacitações e educação permanente;</a:t>
            </a:r>
            <a:endParaRPr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Monitoramento e avaliação;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Cofinanciamento;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•"/>
              <a:defRPr/>
            </a:pPr>
            <a:endParaRPr lang="pt-BR"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/>
            </a:pPr>
            <a:endParaRPr lang="pt-BR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•"/>
              <a:defRPr/>
            </a:pP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1714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  <a:defRPr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C:\Users\barbara.cavalcante\Desktop\Slide 2017.png">
            <a:extLst>
              <a:ext uri="{FF2B5EF4-FFF2-40B4-BE49-F238E27FC236}">
                <a16:creationId xmlns:a16="http://schemas.microsoft.com/office/drawing/2014/main" id="{667F8EF6-E2BF-4A1B-B0E8-8816193FF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1AAC708-62BB-4D7B-BBB1-4029E94EBECC}"/>
              </a:ext>
            </a:extLst>
          </p:cNvPr>
          <p:cNvSpPr/>
          <p:nvPr/>
        </p:nvSpPr>
        <p:spPr>
          <a:xfrm>
            <a:off x="395288" y="908050"/>
            <a:ext cx="8280400" cy="6477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§"/>
              <a:defRPr/>
            </a:pPr>
            <a:endParaRPr lang="pt-BR" dirty="0">
              <a:latin typeface="Berlin Sans FB Demi" pitchFamily="34" charset="0"/>
              <a:ea typeface="+mj-ea"/>
              <a:cs typeface="Times New Roman" pitchFamily="18" charset="0"/>
            </a:endParaRPr>
          </a:p>
          <a:p>
            <a:pPr>
              <a:defRPr/>
            </a:pPr>
            <a:r>
              <a:rPr lang="pt-BR" dirty="0">
                <a:latin typeface="Berlin Sans FB Demi" pitchFamily="34" charset="0"/>
                <a:ea typeface="+mj-ea"/>
                <a:cs typeface="Times New Roman" pitchFamily="18" charset="0"/>
              </a:rPr>
              <a:t> </a:t>
            </a:r>
          </a:p>
        </p:txBody>
      </p:sp>
      <p:sp>
        <p:nvSpPr>
          <p:cNvPr id="35844" name="Retângulo 1">
            <a:extLst>
              <a:ext uri="{FF2B5EF4-FFF2-40B4-BE49-F238E27FC236}">
                <a16:creationId xmlns:a16="http://schemas.microsoft.com/office/drawing/2014/main" id="{A4650BE0-05EA-48A4-9060-E4D57878C9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63513"/>
            <a:ext cx="8280400" cy="185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 sz="2000" b="1"/>
              <a:t>Diretrizes Políticas e Metodológicas para o atendimento de crianças e adolescentes em situação de rua no âmbito da Política de Assistência Social.  (Resolução Conjunta CNAS/CONANDA Nº 1/2017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pt-BR" altLang="pt-BR" sz="1800" b="1">
              <a:solidFill>
                <a:srgbClr val="0C57D2"/>
              </a:solidFill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F4B9694A-3E73-44D8-A436-723321A25576}"/>
              </a:ext>
            </a:extLst>
          </p:cNvPr>
          <p:cNvSpPr/>
          <p:nvPr/>
        </p:nvSpPr>
        <p:spPr>
          <a:xfrm>
            <a:off x="358775" y="1773238"/>
            <a:ext cx="8426450" cy="54371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spcBef>
                <a:spcPts val="400"/>
              </a:spcBef>
              <a:spcAft>
                <a:spcPts val="400"/>
              </a:spcAft>
              <a:buClr>
                <a:srgbClr val="4F81BD"/>
              </a:buClr>
              <a:buSzPct val="100000"/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pt-BR" dirty="0">
                <a:latin typeface="Calibri" pitchFamily="32" charset="0"/>
                <a:cs typeface="Arial" charset="0"/>
              </a:rPr>
              <a:t>Sujeito de direitos; pessoa em desenvolvimento; respeito às faixas etárias, suas singularidades, diversidades e especificidades; fortalecimento da identidade da criança e do adolescente e de vínculos de pertencimento sociocultural; respeitar a liberdade de crenças ou religião; acessibilidade para as com deficiência; não discriminar</a:t>
            </a:r>
          </a:p>
          <a:p>
            <a:pPr marL="285750" indent="-285750" algn="just">
              <a:spcBef>
                <a:spcPts val="400"/>
              </a:spcBef>
              <a:spcAft>
                <a:spcPts val="400"/>
              </a:spcAft>
              <a:buClr>
                <a:srgbClr val="4F81BD"/>
              </a:buClr>
              <a:buSzPct val="100000"/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pt-BR" dirty="0">
                <a:latin typeface="Calibri" pitchFamily="32" charset="0"/>
                <a:cs typeface="Arial" charset="0"/>
              </a:rPr>
              <a:t>reconhecer a rua como espaço de violação de direitos e de extremo risco ao desenvolvimento integral das crianças e dos adolescentes, exigindo </a:t>
            </a:r>
            <a:r>
              <a:rPr lang="pt-BR" dirty="0">
                <a:solidFill>
                  <a:srgbClr val="FF0000"/>
                </a:solidFill>
                <a:latin typeface="Calibri" pitchFamily="32" charset="0"/>
                <a:cs typeface="Arial" charset="0"/>
              </a:rPr>
              <a:t>identificação precoce destas situações e dos aspectos relacionados</a:t>
            </a:r>
            <a:r>
              <a:rPr lang="pt-BR" dirty="0">
                <a:latin typeface="Calibri" pitchFamily="32" charset="0"/>
                <a:cs typeface="Arial" charset="0"/>
              </a:rPr>
              <a:t>, de modo a viabilizar ações para a retomada do convívio familiar – </a:t>
            </a:r>
            <a:r>
              <a:rPr lang="pt-BR" dirty="0">
                <a:solidFill>
                  <a:srgbClr val="FF0000"/>
                </a:solidFill>
                <a:latin typeface="Calibri" pitchFamily="32" charset="0"/>
                <a:cs typeface="Arial" charset="0"/>
              </a:rPr>
              <a:t>priorizando o convívio com a família de origem</a:t>
            </a:r>
            <a:r>
              <a:rPr lang="pt-BR" dirty="0">
                <a:latin typeface="Calibri" pitchFamily="32" charset="0"/>
                <a:cs typeface="Arial" charset="0"/>
              </a:rPr>
              <a:t> – e vinculação a serviços voltados à proteção da criança e do adolescente e apoio à família, além de medidas que possam agir preventivamente/Conhecer os territórios e as dinâmicas que contribuem para a situação de rua e violação de direitos nestes espaços, tendo em vista sua proteção e a prevenção de agravamentos; </a:t>
            </a:r>
          </a:p>
          <a:p>
            <a:pPr marL="285750" indent="-285750" algn="just">
              <a:spcBef>
                <a:spcPts val="400"/>
              </a:spcBef>
              <a:spcAft>
                <a:spcPts val="400"/>
              </a:spcAft>
              <a:buClr>
                <a:srgbClr val="4F81BD"/>
              </a:buClr>
              <a:buSzPct val="100000"/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pt-BR" dirty="0">
                <a:latin typeface="Calibri" pitchFamily="32" charset="0"/>
                <a:cs typeface="Arial" charset="0"/>
              </a:rPr>
              <a:t>valorizar os vínculos familiares, comunitários e de pertencimento significativos, observando o superior interesse da criança e do adolescente em situação de rua quanto à preservação ou fortalecimento destas vinculações; </a:t>
            </a:r>
          </a:p>
          <a:p>
            <a:pPr marL="285750" indent="-285750" algn="just">
              <a:spcBef>
                <a:spcPts val="400"/>
              </a:spcBef>
              <a:spcAft>
                <a:spcPts val="400"/>
              </a:spcAft>
              <a:buClr>
                <a:srgbClr val="4F81BD"/>
              </a:buClr>
              <a:buSzPct val="100000"/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pt-BR" dirty="0">
              <a:latin typeface="Calibri" pitchFamily="32" charset="0"/>
              <a:cs typeface="Arial" charset="0"/>
            </a:endParaRPr>
          </a:p>
          <a:p>
            <a:pPr>
              <a:defRPr/>
            </a:pPr>
            <a:endParaRPr lang="pt-BR" dirty="0"/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 descr="C:\Users\barbara.cavalcante\Desktop\Slide 2017.png">
            <a:extLst>
              <a:ext uri="{FF2B5EF4-FFF2-40B4-BE49-F238E27FC236}">
                <a16:creationId xmlns:a16="http://schemas.microsoft.com/office/drawing/2014/main" id="{6ABADD0F-D208-4AA0-89DD-F7F04404A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389B663-B92A-4834-B9C5-5A38D6B858FA}"/>
              </a:ext>
            </a:extLst>
          </p:cNvPr>
          <p:cNvSpPr/>
          <p:nvPr/>
        </p:nvSpPr>
        <p:spPr>
          <a:xfrm>
            <a:off x="395288" y="908050"/>
            <a:ext cx="8280400" cy="6477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§"/>
              <a:defRPr/>
            </a:pPr>
            <a:endParaRPr lang="pt-BR" dirty="0">
              <a:latin typeface="Berlin Sans FB Demi" pitchFamily="34" charset="0"/>
              <a:ea typeface="+mj-ea"/>
              <a:cs typeface="Times New Roman" pitchFamily="18" charset="0"/>
            </a:endParaRPr>
          </a:p>
          <a:p>
            <a:pPr>
              <a:defRPr/>
            </a:pPr>
            <a:r>
              <a:rPr lang="pt-BR" dirty="0">
                <a:latin typeface="Berlin Sans FB Demi" pitchFamily="34" charset="0"/>
                <a:ea typeface="+mj-ea"/>
                <a:cs typeface="Times New Roman" pitchFamily="18" charset="0"/>
              </a:rPr>
              <a:t>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2B6B28CA-BA7C-43AD-A3B5-9FE021344C41}"/>
              </a:ext>
            </a:extLst>
          </p:cNvPr>
          <p:cNvSpPr txBox="1"/>
          <p:nvPr/>
        </p:nvSpPr>
        <p:spPr>
          <a:xfrm>
            <a:off x="395288" y="188913"/>
            <a:ext cx="8424862" cy="736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pt-BR" sz="2000" b="1" dirty="0"/>
              <a:t>Diretrizes Políticas e Metodológicas para o atendimento de crianças e adolescentes em situação de rua no âmbito da Política de Assistência Social.  </a:t>
            </a:r>
            <a:endParaRPr lang="pt-BR" sz="1600" b="1" dirty="0">
              <a:latin typeface="Berlin Sans FB Demi" pitchFamily="34" charset="0"/>
              <a:ea typeface="+mj-ea"/>
              <a:cs typeface="Times New Roman" pitchFamily="18" charset="0"/>
            </a:endParaRPr>
          </a:p>
          <a:p>
            <a:pPr marL="285750" indent="-285750" algn="just">
              <a:spcBef>
                <a:spcPts val="400"/>
              </a:spcBef>
              <a:spcAft>
                <a:spcPts val="400"/>
              </a:spcAft>
              <a:buClr>
                <a:srgbClr val="4F81BD"/>
              </a:buClr>
              <a:buSzPct val="100000"/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pt-BR" dirty="0">
                <a:latin typeface="Calibri" pitchFamily="32" charset="0"/>
                <a:cs typeface="Arial" charset="0"/>
              </a:rPr>
              <a:t>Prover atendimento baseado na </a:t>
            </a:r>
            <a:r>
              <a:rPr lang="pt-BR" dirty="0">
                <a:solidFill>
                  <a:srgbClr val="FF0000"/>
                </a:solidFill>
                <a:latin typeface="Calibri" pitchFamily="32" charset="0"/>
                <a:cs typeface="Arial" charset="0"/>
              </a:rPr>
              <a:t>aproximação gradativa</a:t>
            </a:r>
            <a:r>
              <a:rPr lang="pt-BR" dirty="0">
                <a:latin typeface="Calibri" pitchFamily="32" charset="0"/>
                <a:cs typeface="Arial" charset="0"/>
              </a:rPr>
              <a:t>, na </a:t>
            </a:r>
            <a:r>
              <a:rPr lang="pt-BR" dirty="0">
                <a:solidFill>
                  <a:srgbClr val="FF0000"/>
                </a:solidFill>
                <a:latin typeface="Calibri" pitchFamily="32" charset="0"/>
                <a:cs typeface="Arial" charset="0"/>
              </a:rPr>
              <a:t>construção de vínculos de confiança</a:t>
            </a:r>
            <a:r>
              <a:rPr lang="pt-BR" dirty="0">
                <a:latin typeface="Calibri" pitchFamily="32" charset="0"/>
                <a:cs typeface="Arial" charset="0"/>
              </a:rPr>
              <a:t>, na </a:t>
            </a:r>
            <a:r>
              <a:rPr lang="pt-BR" dirty="0">
                <a:solidFill>
                  <a:srgbClr val="FF0000"/>
                </a:solidFill>
                <a:latin typeface="Calibri" pitchFamily="32" charset="0"/>
                <a:cs typeface="Arial" charset="0"/>
              </a:rPr>
              <a:t>atenção personalizada </a:t>
            </a:r>
            <a:r>
              <a:rPr lang="pt-BR" dirty="0">
                <a:latin typeface="Calibri" pitchFamily="32" charset="0"/>
                <a:cs typeface="Arial" charset="0"/>
              </a:rPr>
              <a:t>e na </a:t>
            </a:r>
            <a:r>
              <a:rPr lang="pt-BR" dirty="0">
                <a:solidFill>
                  <a:srgbClr val="FF0000"/>
                </a:solidFill>
                <a:latin typeface="Calibri" pitchFamily="32" charset="0"/>
                <a:cs typeface="Arial" charset="0"/>
              </a:rPr>
              <a:t>socialização de informações </a:t>
            </a:r>
            <a:r>
              <a:rPr lang="pt-BR" dirty="0">
                <a:latin typeface="Calibri" pitchFamily="32" charset="0"/>
                <a:cs typeface="Arial" charset="0"/>
              </a:rPr>
              <a:t>quanto às ofertas </a:t>
            </a:r>
            <a:r>
              <a:rPr lang="pt-BR" dirty="0">
                <a:solidFill>
                  <a:srgbClr val="FF0000"/>
                </a:solidFill>
                <a:latin typeface="Calibri" pitchFamily="32" charset="0"/>
                <a:cs typeface="Arial" charset="0"/>
              </a:rPr>
              <a:t>serviços disponíveis e direitos</a:t>
            </a:r>
            <a:r>
              <a:rPr lang="pt-BR" dirty="0">
                <a:latin typeface="Calibri" pitchFamily="32" charset="0"/>
                <a:cs typeface="Arial" charset="0"/>
              </a:rPr>
              <a:t>, respeitando a individualidade da criança e do adolescente, seu tempo e limites, devendo-se contar com </a:t>
            </a:r>
            <a:r>
              <a:rPr lang="pt-BR" dirty="0">
                <a:solidFill>
                  <a:srgbClr val="FF0000"/>
                </a:solidFill>
                <a:latin typeface="Calibri" pitchFamily="32" charset="0"/>
                <a:cs typeface="Arial" charset="0"/>
              </a:rPr>
              <a:t>avaliação conjunta </a:t>
            </a:r>
            <a:r>
              <a:rPr lang="pt-BR" dirty="0">
                <a:latin typeface="Calibri" pitchFamily="32" charset="0"/>
                <a:cs typeface="Arial" charset="0"/>
              </a:rPr>
              <a:t>e </a:t>
            </a:r>
            <a:r>
              <a:rPr lang="pt-BR" dirty="0">
                <a:solidFill>
                  <a:srgbClr val="FF0000"/>
                </a:solidFill>
                <a:latin typeface="Calibri" pitchFamily="32" charset="0"/>
                <a:cs typeface="Arial" charset="0"/>
              </a:rPr>
              <a:t>estratégias diferenciadas </a:t>
            </a:r>
            <a:r>
              <a:rPr lang="pt-BR" dirty="0">
                <a:latin typeface="Calibri" pitchFamily="32" charset="0"/>
                <a:cs typeface="Arial" charset="0"/>
              </a:rPr>
              <a:t>das políticas de Assistência Social, Saúde e outros atores do Sistema de Garantia de Direitos nos casos extremos em que a permanência na situação de rua representar riscos a seu desenvolvimento ou integridade física, mental e moral</a:t>
            </a:r>
          </a:p>
          <a:p>
            <a:pPr marL="285750" indent="-285750" algn="just">
              <a:spcBef>
                <a:spcPts val="400"/>
              </a:spcBef>
              <a:spcAft>
                <a:spcPts val="400"/>
              </a:spcAft>
              <a:buClr>
                <a:srgbClr val="4F81BD"/>
              </a:buClr>
              <a:buSzPct val="100000"/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pt-BR" dirty="0">
                <a:latin typeface="Calibri" pitchFamily="32" charset="0"/>
                <a:cs typeface="Arial" charset="0"/>
              </a:rPr>
              <a:t>Garantir </a:t>
            </a:r>
            <a:r>
              <a:rPr lang="pt-BR" dirty="0">
                <a:solidFill>
                  <a:srgbClr val="FF0000"/>
                </a:solidFill>
                <a:latin typeface="Calibri" pitchFamily="32" charset="0"/>
                <a:cs typeface="Arial" charset="0"/>
              </a:rPr>
              <a:t>espaços e metodologias </a:t>
            </a:r>
            <a:r>
              <a:rPr lang="pt-BR" dirty="0">
                <a:latin typeface="Calibri" pitchFamily="32" charset="0"/>
                <a:cs typeface="Arial" charset="0"/>
              </a:rPr>
              <a:t>que assegurem a construção gradativa de vínculos de confiança entre crianças e adolescentes e os profissionais, a vinculação aos serviços socioassistenciais e à rede de proteção e a </a:t>
            </a:r>
            <a:r>
              <a:rPr lang="pt-BR" dirty="0">
                <a:solidFill>
                  <a:srgbClr val="FF0000"/>
                </a:solidFill>
                <a:latin typeface="Calibri" pitchFamily="32" charset="0"/>
                <a:cs typeface="Arial" charset="0"/>
              </a:rPr>
              <a:t>construção conjunta de novos projetos de vida</a:t>
            </a:r>
            <a:r>
              <a:rPr lang="pt-BR" dirty="0">
                <a:latin typeface="Calibri" pitchFamily="32" charset="0"/>
                <a:cs typeface="Arial" charset="0"/>
              </a:rPr>
              <a:t> enquanto alternativa à situação de rua, respeitando o superior interesse da criança e do adolescente e a história de vida de cada sujeito; </a:t>
            </a:r>
          </a:p>
          <a:p>
            <a:pPr marL="285750" indent="-285750" algn="just">
              <a:spcBef>
                <a:spcPts val="400"/>
              </a:spcBef>
              <a:spcAft>
                <a:spcPts val="400"/>
              </a:spcAft>
              <a:buClr>
                <a:srgbClr val="4F81BD"/>
              </a:buClr>
              <a:buSzPct val="100000"/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pt-BR" dirty="0">
                <a:solidFill>
                  <a:srgbClr val="FF0000"/>
                </a:solidFill>
                <a:latin typeface="Calibri" pitchFamily="32" charset="0"/>
                <a:cs typeface="Arial" charset="0"/>
              </a:rPr>
              <a:t>Metodologias que considerem as especificidades </a:t>
            </a:r>
            <a:r>
              <a:rPr lang="pt-BR" dirty="0">
                <a:latin typeface="Calibri" pitchFamily="32" charset="0"/>
                <a:cs typeface="Arial" charset="0"/>
              </a:rPr>
              <a:t>dos sujeitos e dos territórios, valorizando a cultura local, e que contemplem a oferta de </a:t>
            </a:r>
            <a:r>
              <a:rPr lang="pt-BR" dirty="0">
                <a:solidFill>
                  <a:srgbClr val="FF0000"/>
                </a:solidFill>
                <a:latin typeface="Calibri" pitchFamily="32" charset="0"/>
                <a:cs typeface="Arial" charset="0"/>
              </a:rPr>
              <a:t>atividades pedagógicas variadas e atrativas </a:t>
            </a:r>
            <a:r>
              <a:rPr lang="pt-BR" dirty="0">
                <a:latin typeface="Calibri" pitchFamily="32" charset="0"/>
                <a:cs typeface="Arial" charset="0"/>
              </a:rPr>
              <a:t>no atendimento a crianças e adolescentes em situação de rua, em conjunto com as demais políticas sociais; </a:t>
            </a:r>
          </a:p>
          <a:p>
            <a:pPr marL="285750" indent="-285750" algn="just">
              <a:spcBef>
                <a:spcPts val="400"/>
              </a:spcBef>
              <a:spcAft>
                <a:spcPts val="400"/>
              </a:spcAft>
              <a:buClr>
                <a:srgbClr val="4F81BD"/>
              </a:buClr>
              <a:buSzPct val="100000"/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pt-BR" dirty="0">
                <a:latin typeface="Calibri" pitchFamily="32" charset="0"/>
                <a:cs typeface="Arial" charset="0"/>
              </a:rPr>
              <a:t>Garantir a interlocução entre as equipes dos serviços e fortalecer a intersetorialidade por meio de diversas estratégias como fomentar a elaboração e estabelecimento de </a:t>
            </a:r>
            <a:r>
              <a:rPr lang="pt-BR" dirty="0">
                <a:solidFill>
                  <a:srgbClr val="FF0000"/>
                </a:solidFill>
                <a:latin typeface="Calibri" pitchFamily="32" charset="0"/>
                <a:cs typeface="Arial" charset="0"/>
              </a:rPr>
              <a:t>protocolos com fluxos operacionais definidos localmente</a:t>
            </a:r>
          </a:p>
          <a:p>
            <a:pPr marL="285750" indent="-285750" algn="just">
              <a:spcBef>
                <a:spcPts val="400"/>
              </a:spcBef>
              <a:spcAft>
                <a:spcPts val="400"/>
              </a:spcAft>
              <a:buClr>
                <a:srgbClr val="4F81BD"/>
              </a:buClr>
              <a:buSzPct val="100000"/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pt-BR" dirty="0">
              <a:latin typeface="Calibri" pitchFamily="32" charset="0"/>
              <a:cs typeface="Arial" charset="0"/>
            </a:endParaRPr>
          </a:p>
          <a:p>
            <a:pPr marL="285750" indent="-285750" algn="just">
              <a:spcBef>
                <a:spcPts val="400"/>
              </a:spcBef>
              <a:spcAft>
                <a:spcPts val="400"/>
              </a:spcAft>
              <a:buClr>
                <a:srgbClr val="4F81BD"/>
              </a:buClr>
              <a:buSzPct val="100000"/>
              <a:buFont typeface="Arial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pt-BR" dirty="0">
              <a:latin typeface="Calibri" pitchFamily="32" charset="0"/>
              <a:cs typeface="Arial" charset="0"/>
            </a:endParaRPr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C:\Users\barbara.cavalcante\Desktop\Slide 2017.png">
            <a:extLst>
              <a:ext uri="{FF2B5EF4-FFF2-40B4-BE49-F238E27FC236}">
                <a16:creationId xmlns:a16="http://schemas.microsoft.com/office/drawing/2014/main" id="{8F5CCA8A-9B0B-4B0C-884C-34FF21198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7C1AE66-86C5-4A9C-9822-D445A537608B}"/>
              </a:ext>
            </a:extLst>
          </p:cNvPr>
          <p:cNvSpPr/>
          <p:nvPr/>
        </p:nvSpPr>
        <p:spPr>
          <a:xfrm>
            <a:off x="395288" y="908050"/>
            <a:ext cx="8280400" cy="6477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§"/>
              <a:defRPr/>
            </a:pPr>
            <a:endParaRPr lang="pt-BR" dirty="0">
              <a:latin typeface="Berlin Sans FB Demi" pitchFamily="34" charset="0"/>
              <a:ea typeface="+mj-ea"/>
              <a:cs typeface="Times New Roman" pitchFamily="18" charset="0"/>
            </a:endParaRPr>
          </a:p>
          <a:p>
            <a:pPr>
              <a:defRPr/>
            </a:pPr>
            <a:r>
              <a:rPr lang="pt-BR" dirty="0">
                <a:latin typeface="Berlin Sans FB Demi" pitchFamily="34" charset="0"/>
                <a:ea typeface="+mj-ea"/>
                <a:cs typeface="Times New Roman" pitchFamily="18" charset="0"/>
              </a:rPr>
              <a:t> 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7925B13A-2421-4381-8B7D-87F5E5BB13E4}"/>
              </a:ext>
            </a:extLst>
          </p:cNvPr>
          <p:cNvSpPr/>
          <p:nvPr/>
        </p:nvSpPr>
        <p:spPr>
          <a:xfrm>
            <a:off x="374650" y="549275"/>
            <a:ext cx="8301038" cy="56324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pt-BR" b="1" dirty="0"/>
              <a:t>Diretrizes Políticas e Metodológicas para o atendimento de crianças e adolescentes em situação de rua no âmbito da Política de Assistência Social.  </a:t>
            </a:r>
            <a:endParaRPr lang="pt-BR" sz="1400" b="1" dirty="0">
              <a:latin typeface="Berlin Sans FB Demi" pitchFamily="34" charset="0"/>
              <a:cs typeface="Times New Roman" pitchFamily="18" charset="0"/>
            </a:endParaRPr>
          </a:p>
          <a:p>
            <a:pPr marL="342900" indent="-342900" algn="just">
              <a:buFont typeface="Arial" pitchFamily="34" charset="0"/>
              <a:buChar char="•"/>
              <a:defRPr/>
            </a:pPr>
            <a:endParaRPr lang="pt-BR" dirty="0">
              <a:latin typeface="Calibri" pitchFamily="32" charset="0"/>
              <a:cs typeface="Arial" charset="0"/>
            </a:endParaRPr>
          </a:p>
          <a:p>
            <a:pPr marL="342900" indent="-342900" algn="just">
              <a:buFont typeface="Arial" pitchFamily="34" charset="0"/>
              <a:buChar char="•"/>
              <a:defRPr/>
            </a:pPr>
            <a:r>
              <a:rPr lang="pt-BR" dirty="0">
                <a:latin typeface="Calibri" pitchFamily="32" charset="0"/>
                <a:cs typeface="Arial" charset="0"/>
              </a:rPr>
              <a:t>Fomentar a </a:t>
            </a:r>
            <a:r>
              <a:rPr lang="pt-BR" dirty="0">
                <a:solidFill>
                  <a:srgbClr val="FF0000"/>
                </a:solidFill>
                <a:latin typeface="Calibri" pitchFamily="32" charset="0"/>
                <a:cs typeface="Arial" charset="0"/>
              </a:rPr>
              <a:t>educação continuada </a:t>
            </a:r>
            <a:r>
              <a:rPr lang="pt-BR" dirty="0">
                <a:latin typeface="Calibri" pitchFamily="32" charset="0"/>
                <a:cs typeface="Arial" charset="0"/>
              </a:rPr>
              <a:t>dos diversos profissionais do SUAS que trabalhem com crianças e adolescentes, em situação de rua, considerando suas especificidades, cultura e linguagem e o papel fundamental desta relação no atendimento; </a:t>
            </a:r>
          </a:p>
          <a:p>
            <a:pPr marL="342900" indent="-342900" algn="just">
              <a:buFont typeface="Arial" pitchFamily="34" charset="0"/>
              <a:buChar char="•"/>
              <a:defRPr/>
            </a:pPr>
            <a:r>
              <a:rPr lang="pt-BR" dirty="0">
                <a:solidFill>
                  <a:srgbClr val="FF0000"/>
                </a:solidFill>
                <a:latin typeface="Calibri" pitchFamily="32" charset="0"/>
                <a:cs typeface="Arial" charset="0"/>
              </a:rPr>
              <a:t>Qualificar a oferta da rede socioassistencial, pública ou privada</a:t>
            </a:r>
            <a:r>
              <a:rPr lang="pt-BR" dirty="0">
                <a:latin typeface="Calibri" pitchFamily="32" charset="0"/>
                <a:cs typeface="Arial" charset="0"/>
              </a:rPr>
              <a:t>, independente da fonte de financiamento, considerando as especificidades deste público, suas vulnerabilidades e o papel da rede socioassistencial na sua proteção e cuidados; </a:t>
            </a:r>
          </a:p>
          <a:p>
            <a:pPr marL="342900" indent="-342900" algn="just">
              <a:buFont typeface="Arial" pitchFamily="34" charset="0"/>
              <a:buChar char="•"/>
              <a:defRPr/>
            </a:pPr>
            <a:r>
              <a:rPr lang="pt-BR" dirty="0">
                <a:solidFill>
                  <a:srgbClr val="FF0000"/>
                </a:solidFill>
                <a:latin typeface="Calibri" pitchFamily="32" charset="0"/>
                <a:cs typeface="Arial" charset="0"/>
              </a:rPr>
              <a:t>Articular com a rede socioassistencial</a:t>
            </a:r>
            <a:r>
              <a:rPr lang="pt-BR" dirty="0">
                <a:latin typeface="Calibri" pitchFamily="32" charset="0"/>
                <a:cs typeface="Arial" charset="0"/>
              </a:rPr>
              <a:t>, com as demais políticas públicas, como saúde, educação e política de segurança pública, e Sistema de Garantia de Direitos, fomentando ações de sensibilização e formação para </a:t>
            </a:r>
            <a:r>
              <a:rPr lang="pt-BR" dirty="0">
                <a:solidFill>
                  <a:srgbClr val="FF0000"/>
                </a:solidFill>
                <a:latin typeface="Calibri" pitchFamily="32" charset="0"/>
                <a:cs typeface="Arial" charset="0"/>
              </a:rPr>
              <a:t>priorizar abordagens sociais em contraposição às práticas higienistas e abusivas </a:t>
            </a:r>
            <a:r>
              <a:rPr lang="pt-BR" dirty="0">
                <a:latin typeface="Calibri" pitchFamily="32" charset="0"/>
                <a:cs typeface="Arial" charset="0"/>
              </a:rPr>
              <a:t>que utilizam da força física no atendimento de crianças e adolescentes em situação de rua, inclusive no cumprimento de medidas judiciais que determinam a retirada compulsória; </a:t>
            </a:r>
          </a:p>
          <a:p>
            <a:pPr marL="342900" indent="-342900" algn="just">
              <a:buFont typeface="Arial" pitchFamily="34" charset="0"/>
              <a:buChar char="•"/>
              <a:defRPr/>
            </a:pPr>
            <a:r>
              <a:rPr lang="pt-BR" dirty="0">
                <a:latin typeface="Calibri" pitchFamily="32" charset="0"/>
                <a:cs typeface="Arial" charset="0"/>
              </a:rPr>
              <a:t>Aprimorar ou ampliar </a:t>
            </a:r>
            <a:r>
              <a:rPr lang="pt-BR" dirty="0">
                <a:solidFill>
                  <a:srgbClr val="FF0000"/>
                </a:solidFill>
                <a:latin typeface="Calibri" pitchFamily="32" charset="0"/>
                <a:cs typeface="Arial" charset="0"/>
              </a:rPr>
              <a:t>instrumentos de Vigilância Socioassistencial</a:t>
            </a:r>
            <a:r>
              <a:rPr lang="pt-BR" dirty="0">
                <a:latin typeface="Calibri" pitchFamily="32" charset="0"/>
                <a:cs typeface="Arial" charset="0"/>
              </a:rPr>
              <a:t>, ferramentas e sistemas de monitoramento e avaliação da Política de Assistência Social, visando ao aperfeiçoamento da gestão do SUAS no conhecimento e atendimento de crianças e adolescentes em situação de rua e suas famílias. </a:t>
            </a:r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3" descr="C:\Users\barbara.cavalcante\Desktop\Slide 2017.png">
            <a:extLst>
              <a:ext uri="{FF2B5EF4-FFF2-40B4-BE49-F238E27FC236}">
                <a16:creationId xmlns:a16="http://schemas.microsoft.com/office/drawing/2014/main" id="{280EA904-C911-4068-B6BA-EC6342BA8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ítulo 1">
            <a:extLst>
              <a:ext uri="{FF2B5EF4-FFF2-40B4-BE49-F238E27FC236}">
                <a16:creationId xmlns:a16="http://schemas.microsoft.com/office/drawing/2014/main" id="{9718D693-5BC4-419C-BCE0-104B8F6C3F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7338" y="188913"/>
            <a:ext cx="8569325" cy="1025525"/>
          </a:xfrm>
        </p:spPr>
        <p:txBody>
          <a:bodyPr/>
          <a:lstStyle/>
          <a:p>
            <a:pPr eaLnBrk="1" hangingPunct="1">
              <a:defRPr/>
            </a:pP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latin typeface="Arial" charset="0"/>
                <a:ea typeface="+mn-ea"/>
                <a:cs typeface="Arial" charset="0"/>
              </a:rPr>
              <a:t>CENTRO POP</a:t>
            </a:r>
            <a:br>
              <a:rPr lang="pt-BR" sz="2400" b="1" dirty="0">
                <a:solidFill>
                  <a:srgbClr val="0C57D2"/>
                </a:solidFill>
                <a:latin typeface="Arial" charset="0"/>
                <a:ea typeface="+mn-ea"/>
                <a:cs typeface="Arial" charset="0"/>
              </a:rPr>
            </a:br>
            <a:r>
              <a:rPr lang="pt-BR" sz="2000" b="1" dirty="0">
                <a:solidFill>
                  <a:srgbClr val="980000"/>
                </a:solidFill>
                <a:cs typeface="Calibri"/>
              </a:rPr>
              <a:t>Centro de Referência Especializado para a População em Situação de Rua</a:t>
            </a:r>
          </a:p>
        </p:txBody>
      </p:sp>
      <p:sp>
        <p:nvSpPr>
          <p:cNvPr id="8" name="Text Box 1">
            <a:extLst>
              <a:ext uri="{FF2B5EF4-FFF2-40B4-BE49-F238E27FC236}">
                <a16:creationId xmlns:a16="http://schemas.microsoft.com/office/drawing/2014/main" id="{7A9D8945-282B-4CC8-A53A-7C78F37A97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263" y="1989138"/>
            <a:ext cx="7991475" cy="439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just" eaLnBrk="1" hangingPunct="1">
              <a:spcBef>
                <a:spcPts val="1200"/>
              </a:spcBef>
              <a:defRPr/>
            </a:pPr>
            <a:r>
              <a:rPr lang="pt-BR" sz="2000" b="1" dirty="0">
                <a:solidFill>
                  <a:srgbClr val="980000"/>
                </a:solidFill>
                <a:latin typeface="Calibri"/>
                <a:ea typeface="+mj-ea"/>
                <a:cs typeface="Calibri"/>
              </a:rPr>
              <a:t>Caracterização: </a:t>
            </a:r>
            <a:r>
              <a:rPr lang="pt-BR" dirty="0">
                <a:latin typeface="+mn-lt"/>
                <a:cs typeface="+mn-cs"/>
              </a:rPr>
              <a:t>Unidade pública e estatal da PSE de Média Complexidade, lócus de referência para o trabalho social especializado com pessoas em situação de rua no âmbito do SUAS.</a:t>
            </a:r>
          </a:p>
          <a:p>
            <a:pPr algn="just" eaLnBrk="1" hangingPunct="1">
              <a:spcBef>
                <a:spcPts val="1200"/>
              </a:spcBef>
              <a:defRPr/>
            </a:pPr>
            <a:r>
              <a:rPr lang="pt-BR" b="1" dirty="0">
                <a:latin typeface="+mn-lt"/>
                <a:cs typeface="+mn-cs"/>
              </a:rPr>
              <a:t>Espaço de referência para o convívio grupal e social e para o estímulo à organização, mobilização e participação social.</a:t>
            </a:r>
          </a:p>
          <a:p>
            <a:pPr algn="just" eaLnBrk="1" hangingPunct="1">
              <a:spcBef>
                <a:spcPts val="1200"/>
              </a:spcBef>
              <a:defRPr/>
            </a:pPr>
            <a:r>
              <a:rPr lang="pt-BR" sz="2000" b="1" dirty="0">
                <a:solidFill>
                  <a:srgbClr val="980000"/>
                </a:solidFill>
                <a:latin typeface="Calibri"/>
                <a:ea typeface="+mj-ea"/>
                <a:cs typeface="Calibri"/>
              </a:rPr>
              <a:t>Endereço institucional: </a:t>
            </a:r>
            <a:r>
              <a:rPr lang="pt-BR" dirty="0">
                <a:latin typeface="+mn-lt"/>
                <a:cs typeface="+mn-cs"/>
              </a:rPr>
              <a:t>referência para os usuários, inclusive, para fins de inserção no Cadastro Único para Programas Sociais do Governo Federal.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defRPr/>
            </a:pPr>
            <a:endParaRPr lang="pt-BR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 eaLnBrk="1" hangingPunct="1">
              <a:spcBef>
                <a:spcPts val="1200"/>
              </a:spcBef>
              <a:defRPr/>
            </a:pPr>
            <a:r>
              <a:rPr lang="pt-BR" sz="2000" b="1" dirty="0">
                <a:solidFill>
                  <a:srgbClr val="980000"/>
                </a:solidFill>
                <a:latin typeface="Calibri"/>
                <a:ea typeface="+mj-ea"/>
                <a:cs typeface="Calibri"/>
              </a:rPr>
              <a:t>Considerações para a implantação da Unidade:</a:t>
            </a:r>
          </a:p>
          <a:p>
            <a:pPr marL="285750" indent="-285750" algn="just" eaLnBrk="1" hangingPunct="1">
              <a:spcBef>
                <a:spcPts val="1200"/>
              </a:spcBef>
              <a:buFont typeface="Arial" pitchFamily="34" charset="0"/>
              <a:buChar char="•"/>
              <a:defRPr/>
            </a:pPr>
            <a:r>
              <a:rPr lang="pt-BR" dirty="0">
                <a:latin typeface="+mn-lt"/>
                <a:cs typeface="+mn-cs"/>
              </a:rPr>
              <a:t>Reconhecimento do seu território de abrangência e característica de ocupação (perfil das pessoas em situação de rua; rede existente, etc.)</a:t>
            </a:r>
          </a:p>
          <a:p>
            <a:pPr marL="285750" indent="-285750" algn="just" eaLnBrk="1" hangingPunct="1">
              <a:spcBef>
                <a:spcPts val="1200"/>
              </a:spcBef>
              <a:buFont typeface="Arial" pitchFamily="34" charset="0"/>
              <a:buChar char="•"/>
              <a:defRPr/>
            </a:pPr>
            <a:r>
              <a:rPr lang="pt-BR" dirty="0">
                <a:latin typeface="+mn-lt"/>
                <a:cs typeface="+mn-cs"/>
              </a:rPr>
              <a:t>Implantação em locais de fácil acesso e maior concentração e trânsito das pessoas em situação de rua, dentre outros.</a:t>
            </a:r>
          </a:p>
          <a:p>
            <a:pPr marL="285750" indent="-285750" algn="just" eaLnBrk="1" hangingPunct="1">
              <a:spcBef>
                <a:spcPts val="1200"/>
              </a:spcBef>
              <a:buFont typeface="Wingdings" pitchFamily="2" charset="2"/>
              <a:buChar char="§"/>
              <a:defRPr/>
            </a:pPr>
            <a:endParaRPr lang="pt-BR" dirty="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 descr="C:\Users\barbara.cavalcante\Desktop\Slide 2017.png">
            <a:extLst>
              <a:ext uri="{FF2B5EF4-FFF2-40B4-BE49-F238E27FC236}">
                <a16:creationId xmlns:a16="http://schemas.microsoft.com/office/drawing/2014/main" id="{3D958905-B3B9-4075-8070-4A4E8C8A5B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ítulo 1">
            <a:extLst>
              <a:ext uri="{FF2B5EF4-FFF2-40B4-BE49-F238E27FC236}">
                <a16:creationId xmlns:a16="http://schemas.microsoft.com/office/drawing/2014/main" id="{C76E815A-23E0-41EE-AADA-0635054466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763" y="179388"/>
            <a:ext cx="8777287" cy="1025525"/>
          </a:xfrm>
        </p:spPr>
        <p:txBody>
          <a:bodyPr/>
          <a:lstStyle/>
          <a:p>
            <a:pPr eaLnBrk="1" hangingPunct="1">
              <a:defRPr/>
            </a:pP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Arial" charset="0"/>
              </a:rPr>
              <a:t>CENTRO POP</a:t>
            </a:r>
            <a:br>
              <a:rPr lang="pt-BR" sz="2800" b="1" dirty="0">
                <a:solidFill>
                  <a:srgbClr val="0C57D2"/>
                </a:solidFill>
                <a:latin typeface="+mn-lt"/>
                <a:ea typeface="+mn-ea"/>
                <a:cs typeface="Arial" charset="0"/>
              </a:rPr>
            </a:br>
            <a:endParaRPr lang="pt-BR" sz="2000" b="1" dirty="0">
              <a:solidFill>
                <a:srgbClr val="980000"/>
              </a:solidFill>
              <a:cs typeface="Calibri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9E590C56-DD0D-4F08-BAD3-8348611D09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8763" y="1225550"/>
            <a:ext cx="8642350" cy="4249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just"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sz="2000" b="1" dirty="0">
                <a:solidFill>
                  <a:srgbClr val="980000"/>
                </a:solidFill>
                <a:latin typeface="Calibri"/>
                <a:ea typeface="+mj-ea"/>
                <a:cs typeface="Calibri"/>
              </a:rPr>
              <a:t>Espaço Físico: </a:t>
            </a:r>
            <a:r>
              <a:rPr lang="pt-BR" dirty="0">
                <a:latin typeface="+mn-lt"/>
                <a:cs typeface="+mn-cs"/>
              </a:rPr>
              <a:t>A Unidade deverá dispor de espaços com condições necessárias e acessibilidade para:</a:t>
            </a:r>
          </a:p>
          <a:p>
            <a:pPr marL="530225" indent="-285750" algn="just" eaLnBrk="1" hangingPunct="1">
              <a:buFont typeface="Arial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dirty="0">
                <a:latin typeface="+mn-lt"/>
                <a:cs typeface="+mn-cs"/>
              </a:rPr>
              <a:t>Recepção e acolhida inicial;</a:t>
            </a:r>
          </a:p>
          <a:p>
            <a:pPr marL="530225" indent="-285750" algn="just" eaLnBrk="1" hangingPunct="1">
              <a:buFont typeface="Arial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dirty="0">
                <a:latin typeface="+mn-lt"/>
                <a:cs typeface="+mn-cs"/>
              </a:rPr>
              <a:t>Sala para atividades referentes à coordenação, reunião de equipe e/ou atividades administrativas;</a:t>
            </a:r>
          </a:p>
          <a:p>
            <a:pPr marL="530225" indent="-285750" algn="just" eaLnBrk="1" hangingPunct="1">
              <a:buFont typeface="Arial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dirty="0">
                <a:latin typeface="+mn-lt"/>
                <a:cs typeface="+mn-cs"/>
              </a:rPr>
              <a:t>Sala de atendimento individualizado, familiar ou em pequenos grupos;</a:t>
            </a:r>
          </a:p>
          <a:p>
            <a:pPr marL="530225" indent="-285750" algn="just" eaLnBrk="1" hangingPunct="1">
              <a:buFont typeface="Arial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dirty="0">
                <a:latin typeface="+mn-lt"/>
                <a:cs typeface="+mn-cs"/>
              </a:rPr>
              <a:t>Salas e outros espaços para atividades coletivas com os usuários, socialização e convívio;</a:t>
            </a:r>
          </a:p>
          <a:p>
            <a:pPr marL="530225" indent="-285750" algn="just" eaLnBrk="1" hangingPunct="1">
              <a:buFont typeface="Arial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dirty="0">
                <a:latin typeface="+mn-lt"/>
                <a:cs typeface="+mn-cs"/>
              </a:rPr>
              <a:t>Copa/cozinha;</a:t>
            </a:r>
          </a:p>
          <a:p>
            <a:pPr marL="530225" indent="-285750" algn="just" eaLnBrk="1" hangingPunct="1">
              <a:buFont typeface="Arial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dirty="0">
                <a:latin typeface="+mn-lt"/>
                <a:cs typeface="+mn-cs"/>
              </a:rPr>
              <a:t>Banheiros masculinos e femininos com adaptação para pessoas com deficiência e mobilidade reduzida;</a:t>
            </a:r>
          </a:p>
          <a:p>
            <a:pPr marL="530225" indent="-285750" algn="just" eaLnBrk="1" hangingPunct="1">
              <a:buFont typeface="Arial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b="1" dirty="0">
                <a:latin typeface="+mn-lt"/>
                <a:cs typeface="+mn-cs"/>
              </a:rPr>
              <a:t>Higiene pessoal (banheiros individualizados com chuveiros, inclusive);</a:t>
            </a:r>
          </a:p>
          <a:p>
            <a:pPr marL="530225" indent="-285750" algn="just" eaLnBrk="1" hangingPunct="1">
              <a:buFont typeface="Arial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b="1" dirty="0">
                <a:latin typeface="+mn-lt"/>
                <a:cs typeface="+mn-cs"/>
              </a:rPr>
              <a:t>Lavanderia com espaço para secagem de roupas;</a:t>
            </a:r>
          </a:p>
          <a:p>
            <a:pPr marL="530225" indent="-285750" algn="just" eaLnBrk="1" hangingPunct="1">
              <a:buFont typeface="Arial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dirty="0">
                <a:latin typeface="+mn-lt"/>
                <a:cs typeface="+mn-cs"/>
              </a:rPr>
              <a:t>Refeitório;</a:t>
            </a:r>
          </a:p>
          <a:p>
            <a:pPr marL="530225" indent="-285750" algn="just" eaLnBrk="1" hangingPunct="1">
              <a:buFont typeface="Arial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b="1" dirty="0">
                <a:latin typeface="+mn-lt"/>
                <a:cs typeface="+mn-cs"/>
              </a:rPr>
              <a:t>Guarda de pertences, com armários individualizados.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D4DB215D-554C-4DE0-83C8-D110E619C5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5516563"/>
            <a:ext cx="8289925" cy="12065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lIns="90000" tIns="46800" rIns="90000" bIns="46800">
            <a:spAutoFit/>
          </a:bodyPr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 eaLnBrk="1" hangingPunct="1">
              <a:lnSpc>
                <a:spcPct val="105000"/>
              </a:lnSpc>
              <a:spcBef>
                <a:spcPts val="1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sz="1700" b="1" u="sng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Compartilhamento:</a:t>
            </a:r>
          </a:p>
          <a:p>
            <a:pPr algn="ctr" eaLnBrk="1" hangingPunct="1">
              <a:lnSpc>
                <a:spcPct val="105000"/>
              </a:lnSpc>
              <a:spcBef>
                <a:spcPts val="100"/>
              </a:spcBef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sz="1700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O espaço físico do Centro POP  </a:t>
            </a:r>
            <a:r>
              <a:rPr lang="pt-BR" sz="1700" b="1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deve  ser  exclusivo</a:t>
            </a:r>
            <a:r>
              <a:rPr lang="pt-BR" sz="1700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 e, assim como os recursos humanos, deve ser compatível com os serviços ofertados, com as atividades desenvolvidas e, também, com o número de usuários atendidos</a:t>
            </a:r>
            <a:r>
              <a:rPr lang="en-US" sz="1700" dirty="0">
                <a:solidFill>
                  <a:schemeClr val="bg1"/>
                </a:solidFill>
                <a:latin typeface="+mn-lt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" descr="C:\Users\barbara.cavalcante\Desktop\Slide 2017.png">
            <a:extLst>
              <a:ext uri="{FF2B5EF4-FFF2-40B4-BE49-F238E27FC236}">
                <a16:creationId xmlns:a16="http://schemas.microsoft.com/office/drawing/2014/main" id="{6BE8A45F-B903-4EEA-ACBA-066EF199D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7" name="Título 1">
            <a:extLst>
              <a:ext uri="{FF2B5EF4-FFF2-40B4-BE49-F238E27FC236}">
                <a16:creationId xmlns:a16="http://schemas.microsoft.com/office/drawing/2014/main" id="{736526D1-4456-437E-88F0-870D115201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263" y="350838"/>
            <a:ext cx="7991475" cy="1025525"/>
          </a:xfrm>
        </p:spPr>
        <p:txBody>
          <a:bodyPr/>
          <a:lstStyle/>
          <a:p>
            <a:pPr eaLnBrk="1" hangingPunct="1">
              <a:defRPr/>
            </a:pPr>
            <a:r>
              <a:rPr lang="pt-BR" altLang="pt-BR" sz="3200" b="1" dirty="0">
                <a:solidFill>
                  <a:schemeClr val="accent6">
                    <a:lumMod val="50000"/>
                  </a:schemeClr>
                </a:solidFill>
                <a:cs typeface="Arial" panose="020B0604020202020204" pitchFamily="34" charset="0"/>
              </a:rPr>
              <a:t>CENTRO POP</a:t>
            </a:r>
            <a:br>
              <a:rPr lang="pt-BR" altLang="pt-BR" sz="3200" b="1" dirty="0">
                <a:solidFill>
                  <a:srgbClr val="0C57D2"/>
                </a:solidFill>
                <a:cs typeface="Arial" panose="020B0604020202020204" pitchFamily="34" charset="0"/>
              </a:rPr>
            </a:br>
            <a:endParaRPr lang="pt-BR" altLang="pt-BR" sz="2000" b="1" dirty="0">
              <a:solidFill>
                <a:srgbClr val="980000"/>
              </a:solidFill>
              <a:cs typeface="Calibri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DC03F8D2-D3A5-41DB-8866-566803905C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1628775"/>
            <a:ext cx="8640763" cy="261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just"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sz="2000" b="1" dirty="0">
                <a:solidFill>
                  <a:srgbClr val="980000"/>
                </a:solidFill>
                <a:latin typeface="Calibri"/>
                <a:ea typeface="+mj-ea"/>
                <a:cs typeface="Calibri"/>
              </a:rPr>
              <a:t>Período de Funcionamento: </a:t>
            </a:r>
            <a:r>
              <a:rPr lang="pt-BR" dirty="0">
                <a:latin typeface="+mn-lt"/>
                <a:cs typeface="+mn-cs"/>
              </a:rPr>
              <a:t>O Centro POP deverá funcionar, ou seja, estar aberto para atendimento ao público, necessariamente nos dias úteis, </a:t>
            </a:r>
            <a:r>
              <a:rPr lang="pt-BR" b="1" dirty="0">
                <a:latin typeface="+mn-lt"/>
                <a:cs typeface="+mn-cs"/>
              </a:rPr>
              <a:t>no mínimo 5 (cinco) dias por semana, durante 8 (oito) horas diárias</a:t>
            </a:r>
            <a:r>
              <a:rPr lang="pt-BR" dirty="0">
                <a:latin typeface="+mn-lt"/>
                <a:cs typeface="+mn-cs"/>
              </a:rPr>
              <a:t>, garantida a presença, nesse período, de equipe profissional essencial ao bom funcionamento da Unidade. </a:t>
            </a:r>
          </a:p>
          <a:p>
            <a:pPr algn="just"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pt-BR" dirty="0">
              <a:latin typeface="+mn-lt"/>
              <a:cs typeface="+mn-cs"/>
            </a:endParaRPr>
          </a:p>
          <a:p>
            <a:pPr algn="just"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dirty="0">
                <a:latin typeface="+mn-lt"/>
                <a:cs typeface="+mn-cs"/>
              </a:rPr>
              <a:t>A partir de uma avaliação local e de forma a garantir o maior acesso pelos usuários, </a:t>
            </a:r>
            <a:r>
              <a:rPr lang="pt-BR" b="1" dirty="0">
                <a:latin typeface="+mn-lt"/>
                <a:cs typeface="+mn-cs"/>
              </a:rPr>
              <a:t>o período de funcionamento poderá ser ampliado para feriados, finais de semana, período noturno, etc. </a:t>
            </a:r>
          </a:p>
          <a:p>
            <a:pPr algn="just"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pt-BR" b="1" dirty="0">
              <a:latin typeface="+mn-lt"/>
              <a:cs typeface="+mn-cs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3B95D530-69BA-480D-8323-EA54F57D7D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4724400"/>
            <a:ext cx="6408737" cy="1111250"/>
          </a:xfrm>
          <a:prstGeom prst="rect">
            <a:avLst/>
          </a:prstGeom>
          <a:solidFill>
            <a:srgbClr val="95373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O Centro POP deve funcionar em horários planejados, previsíveis e divulgados à rede e aos usuários, inclusive em local visível na própria Unidade.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3" descr="C:\Users\barbara.cavalcante\Desktop\Slide 2017.png">
            <a:extLst>
              <a:ext uri="{FF2B5EF4-FFF2-40B4-BE49-F238E27FC236}">
                <a16:creationId xmlns:a16="http://schemas.microsoft.com/office/drawing/2014/main" id="{2ED1B537-B517-484D-A916-42E064895A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Título 1">
            <a:extLst>
              <a:ext uri="{FF2B5EF4-FFF2-40B4-BE49-F238E27FC236}">
                <a16:creationId xmlns:a16="http://schemas.microsoft.com/office/drawing/2014/main" id="{16AAE225-435F-4661-A25B-B40D4B80B4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27000" y="0"/>
            <a:ext cx="9398000" cy="773113"/>
          </a:xfrm>
        </p:spPr>
        <p:txBody>
          <a:bodyPr/>
          <a:lstStyle/>
          <a:p>
            <a:pPr eaLnBrk="1" hangingPunct="1"/>
            <a:r>
              <a:rPr lang="pt-BR" altLang="pt-BR" sz="2800" b="1">
                <a:solidFill>
                  <a:srgbClr val="98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Serviço Especializado para Pessoas em Situação de Rua </a:t>
            </a:r>
          </a:p>
        </p:txBody>
      </p:sp>
      <p:sp>
        <p:nvSpPr>
          <p:cNvPr id="8" name="Retângulo 1">
            <a:extLst>
              <a:ext uri="{FF2B5EF4-FFF2-40B4-BE49-F238E27FC236}">
                <a16:creationId xmlns:a16="http://schemas.microsoft.com/office/drawing/2014/main" id="{88FCB247-789A-4015-B60F-141EAF31AF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750888"/>
            <a:ext cx="8228013" cy="750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623888" algn="l"/>
              </a:tabLst>
              <a:defRPr/>
            </a:pPr>
            <a:r>
              <a:rPr lang="pt-BR" b="1" dirty="0">
                <a:solidFill>
                  <a:srgbClr val="980000"/>
                </a:solidFill>
                <a:latin typeface="Calibri"/>
                <a:ea typeface="+mj-ea"/>
                <a:cs typeface="Calibri"/>
              </a:rPr>
              <a:t>Unidade de oferta: </a:t>
            </a:r>
            <a:r>
              <a:rPr lang="pt-BR" dirty="0"/>
              <a:t>Exclusivamente no </a:t>
            </a:r>
            <a:r>
              <a:rPr lang="pt-BR" b="1" dirty="0"/>
              <a:t>Centro POP</a:t>
            </a: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623888" algn="l"/>
              </a:tabLst>
              <a:defRPr/>
            </a:pPr>
            <a:r>
              <a:rPr lang="pt-BR" b="1" dirty="0">
                <a:solidFill>
                  <a:srgbClr val="980000"/>
                </a:solidFill>
                <a:latin typeface="Calibri"/>
                <a:ea typeface="+mj-ea"/>
                <a:cs typeface="Calibri"/>
              </a:rPr>
              <a:t>Finalidade: </a:t>
            </a: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23888" algn="l"/>
              </a:tabLst>
              <a:defRPr/>
            </a:pPr>
            <a:r>
              <a:rPr lang="pt-BR" dirty="0"/>
              <a:t>Possibilitar condições de acolhida na rede socioassistencial e acesso às provisões socioassistenciais;</a:t>
            </a: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623888" algn="l"/>
              </a:tabLst>
              <a:defRPr/>
            </a:pPr>
            <a:r>
              <a:rPr lang="pt-BR" dirty="0">
                <a:latin typeface="+mn-lt"/>
                <a:cs typeface="+mn-cs"/>
              </a:rPr>
              <a:t>Ações direcionadas para o desenvolvimento de sociabilidades, rompendo com o isolamento social;</a:t>
            </a: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623888" algn="l"/>
              </a:tabLst>
              <a:defRPr/>
            </a:pPr>
            <a:r>
              <a:rPr lang="pt-BR" dirty="0"/>
              <a:t>Contribuir para a construção ou reconstrução de novos projetos de vida, respeitando as escolhas dos usuários e as especificidades do atendimento;</a:t>
            </a: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623888" algn="l"/>
              </a:tabLst>
              <a:defRPr/>
            </a:pPr>
            <a:r>
              <a:rPr lang="pt-BR" dirty="0"/>
              <a:t>Fortalecimento das potencialidades, contribuindo para o processo de autonomia, protagonismo, empoderamento, m</a:t>
            </a:r>
            <a:r>
              <a:rPr lang="pt-BR" altLang="pt-BR" dirty="0"/>
              <a:t>obilização e participação social.</a:t>
            </a:r>
            <a:endParaRPr lang="pt-BR" dirty="0"/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623888" algn="l"/>
              </a:tabLst>
              <a:defRPr/>
            </a:pPr>
            <a:r>
              <a:rPr lang="pt-BR" dirty="0"/>
              <a:t>Proteção às situações de violência, reduzindo seus agravamentos ou reincidência;</a:t>
            </a: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623888" algn="l"/>
              </a:tabLst>
              <a:defRPr/>
            </a:pPr>
            <a:r>
              <a:rPr lang="pt-BR" dirty="0"/>
              <a:t>Redução de danos provocados por situações violadoras de direitos;</a:t>
            </a: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623888" algn="l"/>
              </a:tabLst>
              <a:defRPr/>
            </a:pPr>
            <a:r>
              <a:rPr lang="pt-BR" dirty="0"/>
              <a:t>Ampliação do acesso a direitos às demais políticas públicas, Sistema de Justiça, de Defesa de Direitos, Redes Comunitárias...</a:t>
            </a: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623888" algn="l"/>
              </a:tabLst>
              <a:defRPr/>
            </a:pPr>
            <a:endParaRPr lang="pt-BR" sz="1400" dirty="0"/>
          </a:p>
          <a:p>
            <a:pPr algn="just" fontAlgn="auto">
              <a:spcBef>
                <a:spcPts val="800"/>
              </a:spcBef>
              <a:spcAft>
                <a:spcPts val="0"/>
              </a:spcAft>
              <a:tabLst>
                <a:tab pos="623888" algn="l"/>
              </a:tabLst>
              <a:defRPr/>
            </a:pPr>
            <a:endParaRPr lang="pt-BR" sz="1600" b="1" dirty="0"/>
          </a:p>
          <a:p>
            <a:pPr algn="just" fontAlgn="auto">
              <a:spcBef>
                <a:spcPts val="800"/>
              </a:spcBef>
              <a:spcAft>
                <a:spcPts val="0"/>
              </a:spcAft>
              <a:tabLst>
                <a:tab pos="623888" algn="l"/>
              </a:tabLst>
              <a:defRPr/>
            </a:pPr>
            <a:endParaRPr lang="pt-BR" sz="1600" b="1" dirty="0"/>
          </a:p>
          <a:p>
            <a:pPr marL="182563" indent="-182563" algn="just" eaLnBrk="1" fontAlgn="auto" hangingPunct="1">
              <a:spcBef>
                <a:spcPts val="800"/>
              </a:spcBef>
              <a:spcAft>
                <a:spcPts val="0"/>
              </a:spcAft>
              <a:buFont typeface="Wingdings" pitchFamily="-101" charset="2"/>
              <a:buChar char="§"/>
              <a:tabLst>
                <a:tab pos="623888" algn="l"/>
              </a:tabLst>
              <a:defRPr/>
            </a:pPr>
            <a:endParaRPr lang="pt-BR" sz="1600" dirty="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3" descr="C:\Users\barbara.cavalcante\Desktop\Slide 2017.png">
            <a:extLst>
              <a:ext uri="{FF2B5EF4-FFF2-40B4-BE49-F238E27FC236}">
                <a16:creationId xmlns:a16="http://schemas.microsoft.com/office/drawing/2014/main" id="{FE68C914-F869-4F66-8D13-5B7025B271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Título 1">
            <a:extLst>
              <a:ext uri="{FF2B5EF4-FFF2-40B4-BE49-F238E27FC236}">
                <a16:creationId xmlns:a16="http://schemas.microsoft.com/office/drawing/2014/main" id="{654ED0DD-A8C7-45F0-9B9E-97E1CC170C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263" y="260350"/>
            <a:ext cx="7991475" cy="1025525"/>
          </a:xfrm>
        </p:spPr>
        <p:txBody>
          <a:bodyPr/>
          <a:lstStyle/>
          <a:p>
            <a:pPr eaLnBrk="1" hangingPunct="1"/>
            <a:br>
              <a:rPr lang="pt-BR" altLang="pt-BR" sz="2800" b="1"/>
            </a:br>
            <a:r>
              <a:rPr lang="pt-BR" altLang="pt-BR" sz="3200" b="1">
                <a:solidFill>
                  <a:srgbClr val="98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SEPOP/CENTRO POP</a:t>
            </a:r>
            <a:br>
              <a:rPr lang="pt-BR" altLang="pt-BR" sz="3200" b="1">
                <a:solidFill>
                  <a:srgbClr val="980000"/>
                </a:solidFill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pt-BR" altLang="pt-BR" sz="3200" b="1">
              <a:solidFill>
                <a:srgbClr val="98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0F53BA00-00AC-4737-9148-E47A8F4732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163" y="1557338"/>
            <a:ext cx="8361362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just" ea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pt-BR" sz="2000" b="1" dirty="0">
                <a:solidFill>
                  <a:srgbClr val="980000"/>
                </a:solidFill>
                <a:latin typeface="Calibri"/>
                <a:ea typeface="+mj-ea"/>
                <a:cs typeface="Calibri"/>
              </a:rPr>
              <a:t>Equipe de Referência:</a:t>
            </a:r>
          </a:p>
        </p:txBody>
      </p:sp>
      <p:pic>
        <p:nvPicPr>
          <p:cNvPr id="43013" name="table">
            <a:extLst>
              <a:ext uri="{FF2B5EF4-FFF2-40B4-BE49-F238E27FC236}">
                <a16:creationId xmlns:a16="http://schemas.microsoft.com/office/drawing/2014/main" id="{FB63A7D6-6080-487B-BA61-989BF326BE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63" y="2060575"/>
            <a:ext cx="8067675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 descr="C:\Users\barbara.cavalcante\Desktop\Slide 2017.png">
            <a:extLst>
              <a:ext uri="{FF2B5EF4-FFF2-40B4-BE49-F238E27FC236}">
                <a16:creationId xmlns:a16="http://schemas.microsoft.com/office/drawing/2014/main" id="{EB500152-77F7-4DD1-86DB-019FDAFC35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Título 1">
            <a:extLst>
              <a:ext uri="{FF2B5EF4-FFF2-40B4-BE49-F238E27FC236}">
                <a16:creationId xmlns:a16="http://schemas.microsoft.com/office/drawing/2014/main" id="{38F12845-B740-4E93-8A1A-80B84953CF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47650" y="549275"/>
            <a:ext cx="9398000" cy="773113"/>
          </a:xfrm>
        </p:spPr>
        <p:txBody>
          <a:bodyPr/>
          <a:lstStyle/>
          <a:p>
            <a:pPr eaLnBrk="1" hangingPunct="1"/>
            <a:r>
              <a:rPr lang="pt-BR" altLang="pt-BR" sz="2800" b="1">
                <a:solidFill>
                  <a:srgbClr val="98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SEPOP/CENTRO POP</a:t>
            </a:r>
            <a:br>
              <a:rPr lang="pt-BR" altLang="pt-BR" sz="2800" b="1">
                <a:solidFill>
                  <a:srgbClr val="980000"/>
                </a:solidFill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pt-BR" altLang="pt-BR" sz="2800" b="1">
                <a:solidFill>
                  <a:srgbClr val="0C57D2"/>
                </a:solidFill>
                <a:cs typeface="Arial" panose="020B0604020202020204" pitchFamily="34" charset="0"/>
              </a:rPr>
            </a:br>
            <a:endParaRPr lang="pt-BR" altLang="pt-BR" sz="2800" b="1">
              <a:solidFill>
                <a:srgbClr val="98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tângulo 1">
            <a:extLst>
              <a:ext uri="{FF2B5EF4-FFF2-40B4-BE49-F238E27FC236}">
                <a16:creationId xmlns:a16="http://schemas.microsoft.com/office/drawing/2014/main" id="{88FCB247-789A-4015-B60F-141EAF31AF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200" y="836613"/>
            <a:ext cx="8228013" cy="694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623888" algn="l"/>
              </a:tabLst>
              <a:defRPr/>
            </a:pPr>
            <a:r>
              <a:rPr lang="pt-BR" b="1" dirty="0"/>
              <a:t>Principais atribuições do/a Coordenador/a:</a:t>
            </a: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623888" algn="l"/>
              </a:tabLst>
              <a:defRPr/>
            </a:pPr>
            <a:endParaRPr lang="pt-BR" b="1" dirty="0"/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pt-BR" dirty="0"/>
              <a:t>Articular, acompanhar e avaliar o processo de implantação do Centro POP e seu(s) serviço(s), quando for o caso;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pt-BR" dirty="0"/>
              <a:t>Coordenar as rotinas administrativas, a dinâmica, os processos de trabalho e os recursos humanos da Unidade;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pt-BR" dirty="0"/>
              <a:t>Participar da elaboração, do acompanhamento, da implementação e avaliação dos fluxos e procedimentos adotados, visando garantir a efetivação das articulações necessárias;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pt-BR" dirty="0"/>
              <a:t>Coordenar a relação cotidiana entre o Centro POP e as demais Unidades e serviços </a:t>
            </a:r>
            <a:r>
              <a:rPr lang="pt-BR" dirty="0" err="1"/>
              <a:t>socioassistenciais</a:t>
            </a:r>
            <a:r>
              <a:rPr lang="pt-BR" dirty="0"/>
              <a:t>, especialmente com os serviços de acolhimento para população em situação de rua;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pt-BR" dirty="0"/>
              <a:t>Coordenar o processo de articulação cotidiana com as demais políticas públicas e órgãos de defesa de direitos, recorrendo ao apoio do órgão gestor, sempre que necessário;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pt-BR" dirty="0"/>
              <a:t>Discutir com a equipe técnica, estratégias e ferramentas teórico-metodológicas que possam qualificar o trabalho;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algn="just" fontAlgn="auto">
              <a:spcBef>
                <a:spcPts val="800"/>
              </a:spcBef>
              <a:spcAft>
                <a:spcPts val="0"/>
              </a:spcAft>
              <a:tabLst>
                <a:tab pos="623888" algn="l"/>
              </a:tabLst>
              <a:defRPr/>
            </a:pPr>
            <a:endParaRPr lang="pt-BR" sz="1600" b="1" dirty="0"/>
          </a:p>
          <a:p>
            <a:pPr algn="just" fontAlgn="auto">
              <a:spcBef>
                <a:spcPts val="800"/>
              </a:spcBef>
              <a:spcAft>
                <a:spcPts val="0"/>
              </a:spcAft>
              <a:tabLst>
                <a:tab pos="623888" algn="l"/>
              </a:tabLst>
              <a:defRPr/>
            </a:pPr>
            <a:endParaRPr lang="pt-BR" sz="1600" b="1" dirty="0"/>
          </a:p>
          <a:p>
            <a:pPr marL="182563" indent="-182563" algn="just" eaLnBrk="1" fontAlgn="auto" hangingPunct="1">
              <a:spcBef>
                <a:spcPts val="800"/>
              </a:spcBef>
              <a:spcAft>
                <a:spcPts val="0"/>
              </a:spcAft>
              <a:buFont typeface="Wingdings" pitchFamily="-101" charset="2"/>
              <a:buChar char="§"/>
              <a:tabLst>
                <a:tab pos="623888" algn="l"/>
              </a:tabLst>
              <a:defRPr/>
            </a:pPr>
            <a:endParaRPr lang="pt-BR" sz="1600" dirty="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3" descr="C:\Users\barbara.cavalcante\Desktop\Slide 2017.png">
            <a:extLst>
              <a:ext uri="{FF2B5EF4-FFF2-40B4-BE49-F238E27FC236}">
                <a16:creationId xmlns:a16="http://schemas.microsoft.com/office/drawing/2014/main" id="{551DD185-9009-4740-97FE-120706E3A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Título 1">
            <a:extLst>
              <a:ext uri="{FF2B5EF4-FFF2-40B4-BE49-F238E27FC236}">
                <a16:creationId xmlns:a16="http://schemas.microsoft.com/office/drawing/2014/main" id="{A037D058-3338-4187-827B-F147D5AFB0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61938" y="373063"/>
            <a:ext cx="9398001" cy="773112"/>
          </a:xfrm>
        </p:spPr>
        <p:txBody>
          <a:bodyPr/>
          <a:lstStyle/>
          <a:p>
            <a:pPr eaLnBrk="1" hangingPunct="1"/>
            <a:r>
              <a:rPr lang="pt-BR" altLang="pt-BR" sz="2800" b="1">
                <a:solidFill>
                  <a:srgbClr val="98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SEPOP/CENTRO POP</a:t>
            </a:r>
            <a:br>
              <a:rPr lang="pt-BR" altLang="pt-BR" sz="2800" b="1">
                <a:solidFill>
                  <a:srgbClr val="980000"/>
                </a:solidFill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pt-BR" altLang="pt-BR" sz="2800" b="1">
              <a:solidFill>
                <a:srgbClr val="98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Retângulo 1">
            <a:extLst>
              <a:ext uri="{FF2B5EF4-FFF2-40B4-BE49-F238E27FC236}">
                <a16:creationId xmlns:a16="http://schemas.microsoft.com/office/drawing/2014/main" id="{88FCB247-789A-4015-B60F-141EAF31AF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750888"/>
            <a:ext cx="8228013" cy="68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fontAlgn="auto">
              <a:spcBef>
                <a:spcPts val="800"/>
              </a:spcBef>
              <a:spcAft>
                <a:spcPts val="0"/>
              </a:spcAft>
              <a:tabLst>
                <a:tab pos="623888" algn="l"/>
              </a:tabLst>
              <a:defRPr/>
            </a:pPr>
            <a:endParaRPr lang="pt-BR" sz="1600" b="1" dirty="0"/>
          </a:p>
          <a:p>
            <a:pPr marL="182563" indent="-182563" algn="just" eaLnBrk="1" fontAlgn="auto" hangingPunct="1">
              <a:spcBef>
                <a:spcPts val="800"/>
              </a:spcBef>
              <a:spcAft>
                <a:spcPts val="0"/>
              </a:spcAft>
              <a:buFont typeface="Wingdings" pitchFamily="-101" charset="2"/>
              <a:buChar char="§"/>
              <a:tabLst>
                <a:tab pos="623888" algn="l"/>
              </a:tabLst>
              <a:defRPr/>
            </a:pPr>
            <a:endParaRPr lang="pt-BR" sz="1600" dirty="0">
              <a:latin typeface="+mn-lt"/>
              <a:cs typeface="+mn-cs"/>
            </a:endParaRP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57CABCC1-3A61-459F-873F-76083DECEB02}"/>
              </a:ext>
            </a:extLst>
          </p:cNvPr>
          <p:cNvSpPr/>
          <p:nvPr/>
        </p:nvSpPr>
        <p:spPr>
          <a:xfrm>
            <a:off x="260350" y="1076325"/>
            <a:ext cx="8355013" cy="51403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b="1" dirty="0"/>
              <a:t>Principais atribuições do/a Coordenador/a: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pt-BR" dirty="0"/>
          </a:p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pt-BR" dirty="0"/>
              <a:t>Coordenar a execução das ações, assegurando diálogo e possibilidades de participação dos profissionais e usuários;</a:t>
            </a:r>
          </a:p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pt-BR" dirty="0"/>
              <a:t>Coordenar o acompanhamento do(s) serviço(s) ofertado, incluindo o monitoramento dos registros de informações e a avaliação das ações desenvolvidas;</a:t>
            </a:r>
          </a:p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pt-BR" dirty="0"/>
              <a:t>Coordenar a alimentação dos registros de informação e monitorar o envio regular, de informações sobre a Unidade ao órgão gestor;</a:t>
            </a:r>
          </a:p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pt-BR" dirty="0"/>
              <a:t>Identificar as necessidades de ampliação do RH da Unidade ou capacitação da equipe e informar ao órgão gestor de Assistência Social;</a:t>
            </a:r>
          </a:p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pt-BR" dirty="0"/>
              <a:t>Contribuir para avaliação, por parte do órgão gestor, dos resultados obtidos pelo Centro POP;</a:t>
            </a:r>
          </a:p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pt-BR" dirty="0"/>
              <a:t>Participar das reuniões de planejamento promovidas pelo órgão gestor de Assistência Social e representar a Unidade em outros espaços, quando solicitado;</a:t>
            </a:r>
          </a:p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r>
              <a:rPr lang="pt-BR" dirty="0"/>
              <a:t>Coordenar os encaminhamentos à rede e seu acompanhamento.</a:t>
            </a:r>
          </a:p>
          <a:p>
            <a:pPr marL="285750" indent="-285750" algn="just">
              <a:spcBef>
                <a:spcPts val="600"/>
              </a:spcBef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3" descr="C:\Users\barbara.cavalcante\Desktop\Slide 2017.png">
            <a:extLst>
              <a:ext uri="{FF2B5EF4-FFF2-40B4-BE49-F238E27FC236}">
                <a16:creationId xmlns:a16="http://schemas.microsoft.com/office/drawing/2014/main" id="{12D02B4A-751D-4061-9728-D4F4A7E68E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D5A42843-160A-4DFD-856D-35E721757CED}"/>
              </a:ext>
            </a:extLst>
          </p:cNvPr>
          <p:cNvSpPr txBox="1"/>
          <p:nvPr/>
        </p:nvSpPr>
        <p:spPr>
          <a:xfrm>
            <a:off x="261079" y="3282025"/>
            <a:ext cx="615553" cy="1728192"/>
          </a:xfrm>
          <a:prstGeom prst="rect">
            <a:avLst/>
          </a:prstGeom>
          <a:noFill/>
        </p:spPr>
        <p:txBody>
          <a:bodyPr vert="vert27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ACOLHIDA</a:t>
            </a:r>
          </a:p>
        </p:txBody>
      </p:sp>
      <p:sp>
        <p:nvSpPr>
          <p:cNvPr id="10" name="Chave esquerda 9">
            <a:extLst>
              <a:ext uri="{FF2B5EF4-FFF2-40B4-BE49-F238E27FC236}">
                <a16:creationId xmlns:a16="http://schemas.microsoft.com/office/drawing/2014/main" id="{3938F055-5918-4571-9E02-129EC0E446E8}"/>
              </a:ext>
            </a:extLst>
          </p:cNvPr>
          <p:cNvSpPr/>
          <p:nvPr/>
        </p:nvSpPr>
        <p:spPr>
          <a:xfrm>
            <a:off x="862013" y="1851025"/>
            <a:ext cx="936625" cy="5006975"/>
          </a:xfrm>
          <a:prstGeom prst="leftBrace">
            <a:avLst>
              <a:gd name="adj1" fmla="val 34526"/>
              <a:gd name="adj2" fmla="val 50519"/>
            </a:avLst>
          </a:prstGeom>
          <a:solidFill>
            <a:schemeClr val="tx2">
              <a:lumMod val="20000"/>
              <a:lumOff val="80000"/>
              <a:alpha val="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Espaço Reservado para Conteúdo 2">
            <a:extLst>
              <a:ext uri="{FF2B5EF4-FFF2-40B4-BE49-F238E27FC236}">
                <a16:creationId xmlns:a16="http://schemas.microsoft.com/office/drawing/2014/main" id="{E3095349-0D3D-483E-8680-FB371005B2AC}"/>
              </a:ext>
            </a:extLst>
          </p:cNvPr>
          <p:cNvSpPr txBox="1">
            <a:spLocks/>
          </p:cNvSpPr>
          <p:nvPr/>
        </p:nvSpPr>
        <p:spPr bwMode="auto">
          <a:xfrm>
            <a:off x="1500188" y="1851025"/>
            <a:ext cx="7340600" cy="548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fontAlgn="auto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endParaRPr lang="pt-BR" u="sng" dirty="0">
              <a:solidFill>
                <a:schemeClr val="tx2"/>
              </a:solidFill>
              <a:latin typeface="+mn-lt"/>
              <a:sym typeface="Wingdings" pitchFamily="-101" charset="2"/>
            </a:endParaRPr>
          </a:p>
          <a:p>
            <a:pPr algn="just" fontAlgn="auto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pt-BR" u="sng" dirty="0">
                <a:solidFill>
                  <a:schemeClr val="tx2"/>
                </a:solidFill>
                <a:latin typeface="+mn-lt"/>
                <a:sym typeface="Wingdings" pitchFamily="-101" charset="2"/>
              </a:rPr>
              <a:t>Acolhida inicial dos(as) usuários(as)</a:t>
            </a:r>
          </a:p>
          <a:p>
            <a:pPr marL="285750" indent="-285750" algn="just" fontAlgn="auto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Atendimento acolhedor por parte dos profissionais com postura de não discriminação de qualquer natureza;</a:t>
            </a:r>
          </a:p>
          <a:p>
            <a:pPr marL="285750" indent="-285750" algn="just" fontAlgn="auto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Escuta Qualificada com respeito e consideração das suas trajetórias de vida;</a:t>
            </a:r>
          </a:p>
          <a:p>
            <a:pPr marL="285750" indent="-285750" algn="just" fontAlgn="auto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Compreensão da situação e das demandas apresentadas, </a:t>
            </a:r>
          </a:p>
          <a:p>
            <a:pPr marL="285750" indent="-285750" algn="just" fontAlgn="auto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Encaminhamento das demandas imediatas, sobretudo inclusão no CadÚnico, acesso à documentação civil e questões graves de saúde;</a:t>
            </a:r>
          </a:p>
          <a:p>
            <a:pPr marL="285750" indent="-285750" algn="just" fontAlgn="auto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</a:rPr>
              <a:t>Oferta de informações e orientações;</a:t>
            </a:r>
            <a:endParaRPr lang="pt-BR" sz="1600" dirty="0">
              <a:latin typeface="+mn-lt"/>
              <a:sym typeface="Wingdings" pitchFamily="-101" charset="2"/>
            </a:endParaRPr>
          </a:p>
          <a:p>
            <a:pPr marL="285750" indent="-285750" algn="just" fontAlgn="auto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Início da construção de vínculos com a equipe e o Serviço;</a:t>
            </a:r>
          </a:p>
          <a:p>
            <a:pPr marL="285750" indent="-285750" algn="just" fontAlgn="auto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Apresentação da unidade, dos Serviços e seus objetivos, das atividades disponíveis (de preferência em quadro visível com os horários) e das regras de convívio pactuada com os usuários/as (também em quadro visível)</a:t>
            </a:r>
          </a:p>
          <a:p>
            <a:pPr marL="285750" indent="-285750" algn="just" fontAlgn="auto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Sensibilizar para o início do acompanhamento e para construção do Plano;</a:t>
            </a:r>
          </a:p>
          <a:p>
            <a:pPr marL="285750" indent="-285750" algn="just" fontAlgn="auto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Métodos e instrumentos próprios: particularizada, em grupo, instrumental de registro (início do estudo social), mais de um encontro</a:t>
            </a:r>
          </a:p>
          <a:p>
            <a:pPr marL="285750" indent="-285750" algn="just" fontAlgn="auto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endParaRPr lang="pt-BR" dirty="0">
              <a:latin typeface="+mn-lt"/>
              <a:sym typeface="Wingdings" pitchFamily="-101" charset="2"/>
            </a:endParaRPr>
          </a:p>
        </p:txBody>
      </p:sp>
      <p:sp>
        <p:nvSpPr>
          <p:cNvPr id="26630" name="Título 1">
            <a:extLst>
              <a:ext uri="{FF2B5EF4-FFF2-40B4-BE49-F238E27FC236}">
                <a16:creationId xmlns:a16="http://schemas.microsoft.com/office/drawing/2014/main" id="{8A5FE6A0-CB71-45E7-815D-7DD764A9370B}"/>
              </a:ext>
            </a:extLst>
          </p:cNvPr>
          <p:cNvSpPr txBox="1">
            <a:spLocks/>
          </p:cNvSpPr>
          <p:nvPr/>
        </p:nvSpPr>
        <p:spPr bwMode="auto">
          <a:xfrm>
            <a:off x="523875" y="331788"/>
            <a:ext cx="7991475" cy="102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800" b="1" dirty="0">
                <a:latin typeface="+mj-lt"/>
                <a:ea typeface="+mj-ea"/>
                <a:cs typeface="Arial" charset="0"/>
              </a:rPr>
              <a:t>TRABALHO SOCIAL</a:t>
            </a:r>
          </a:p>
          <a:p>
            <a:pPr algn="ctr" eaLnBrk="1" hangingPunct="1">
              <a:defRPr/>
            </a:pPr>
            <a:endParaRPr lang="pt-BR" altLang="pt-BR" sz="3200" b="1" dirty="0">
              <a:latin typeface="+mj-lt"/>
              <a:ea typeface="+mj-ea"/>
              <a:cs typeface="Arial" charset="0"/>
            </a:endParaRPr>
          </a:p>
        </p:txBody>
      </p:sp>
      <p:sp>
        <p:nvSpPr>
          <p:cNvPr id="7" name="Espaço Reservado para Conteúdo 2">
            <a:extLst>
              <a:ext uri="{FF2B5EF4-FFF2-40B4-BE49-F238E27FC236}">
                <a16:creationId xmlns:a16="http://schemas.microsoft.com/office/drawing/2014/main" id="{E3095349-0D3D-483E-8680-FB371005B2AC}"/>
              </a:ext>
            </a:extLst>
          </p:cNvPr>
          <p:cNvSpPr txBox="1">
            <a:spLocks/>
          </p:cNvSpPr>
          <p:nvPr/>
        </p:nvSpPr>
        <p:spPr bwMode="auto">
          <a:xfrm>
            <a:off x="268288" y="1093788"/>
            <a:ext cx="8502650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fontAlgn="auto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pt-BR" dirty="0">
                <a:latin typeface="+mn-lt"/>
                <a:sym typeface="Wingdings" pitchFamily="-101" charset="2"/>
              </a:rPr>
              <a:t>ANTES DA ACOLHIDA TEM A RECEPÇÃO, que pode ser realizada por um profissional de nível médio, onde a pessoa aguarda atendimento e pode receber informações básicas</a:t>
            </a:r>
            <a:r>
              <a:rPr lang="pt-BR" dirty="0">
                <a:solidFill>
                  <a:schemeClr val="accent4">
                    <a:lumMod val="75000"/>
                  </a:schemeClr>
                </a:solidFill>
                <a:latin typeface="+mn-lt"/>
                <a:sym typeface="Wingdings" pitchFamily="-101" charset="2"/>
              </a:rPr>
              <a:t> 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3" descr="C:\Users\barbara.cavalcante\Desktop\Slide 2017.png">
            <a:extLst>
              <a:ext uri="{FF2B5EF4-FFF2-40B4-BE49-F238E27FC236}">
                <a16:creationId xmlns:a16="http://schemas.microsoft.com/office/drawing/2014/main" id="{5A585964-D318-494E-A67F-E3775DAD5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D5A42843-160A-4DFD-856D-35E721757CED}"/>
              </a:ext>
            </a:extLst>
          </p:cNvPr>
          <p:cNvSpPr txBox="1"/>
          <p:nvPr/>
        </p:nvSpPr>
        <p:spPr>
          <a:xfrm>
            <a:off x="246460" y="2060848"/>
            <a:ext cx="615553" cy="2304256"/>
          </a:xfrm>
          <a:prstGeom prst="rect">
            <a:avLst/>
          </a:prstGeom>
          <a:noFill/>
        </p:spPr>
        <p:txBody>
          <a:bodyPr vert="vert27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ACOLHIDA</a:t>
            </a:r>
          </a:p>
        </p:txBody>
      </p:sp>
      <p:sp>
        <p:nvSpPr>
          <p:cNvPr id="10" name="Chave esquerda 9">
            <a:extLst>
              <a:ext uri="{FF2B5EF4-FFF2-40B4-BE49-F238E27FC236}">
                <a16:creationId xmlns:a16="http://schemas.microsoft.com/office/drawing/2014/main" id="{3938F055-5918-4571-9E02-129EC0E446E8}"/>
              </a:ext>
            </a:extLst>
          </p:cNvPr>
          <p:cNvSpPr/>
          <p:nvPr/>
        </p:nvSpPr>
        <p:spPr>
          <a:xfrm>
            <a:off x="825500" y="836613"/>
            <a:ext cx="936625" cy="5545137"/>
          </a:xfrm>
          <a:prstGeom prst="leftBrace">
            <a:avLst>
              <a:gd name="adj1" fmla="val 8333"/>
              <a:gd name="adj2" fmla="val 50519"/>
            </a:avLst>
          </a:prstGeom>
          <a:solidFill>
            <a:schemeClr val="tx2">
              <a:lumMod val="20000"/>
              <a:lumOff val="80000"/>
              <a:alpha val="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Espaço Reservado para Conteúdo 2">
            <a:extLst>
              <a:ext uri="{FF2B5EF4-FFF2-40B4-BE49-F238E27FC236}">
                <a16:creationId xmlns:a16="http://schemas.microsoft.com/office/drawing/2014/main" id="{E3095349-0D3D-483E-8680-FB371005B2AC}"/>
              </a:ext>
            </a:extLst>
          </p:cNvPr>
          <p:cNvSpPr txBox="1">
            <a:spLocks/>
          </p:cNvSpPr>
          <p:nvPr/>
        </p:nvSpPr>
        <p:spPr bwMode="auto">
          <a:xfrm>
            <a:off x="1411288" y="1042988"/>
            <a:ext cx="7342187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fontAlgn="auto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pt-BR" u="sng" dirty="0">
                <a:solidFill>
                  <a:schemeClr val="tx2"/>
                </a:solidFill>
                <a:latin typeface="+mn-lt"/>
                <a:sym typeface="Wingdings" pitchFamily="-101" charset="2"/>
              </a:rPr>
              <a:t>Postura acolhedora durante o período de Acompanhamento:</a:t>
            </a:r>
          </a:p>
          <a:p>
            <a:pPr algn="just" fontAlgn="auto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endParaRPr lang="pt-BR" u="sng" dirty="0">
              <a:solidFill>
                <a:schemeClr val="tx2"/>
              </a:solidFill>
              <a:latin typeface="+mn-lt"/>
              <a:sym typeface="Wingdings" pitchFamily="-101" charset="2"/>
            </a:endParaRPr>
          </a:p>
          <a:p>
            <a:pPr algn="just" fontAlgn="auto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Essencial a toda a equipe, em todos os momentos da  intervenção profissional:</a:t>
            </a:r>
          </a:p>
          <a:p>
            <a:pPr marL="285750" indent="-285750" algn="just" fontAlgn="auto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Espaços para o desenvolvimento das atividades onde se sintam bem e possa propiciar a vinculação entre os pares, o fortalecimento do coletivo e do apoio mútuo.</a:t>
            </a:r>
          </a:p>
          <a:p>
            <a:pPr marL="285750" indent="-285750" algn="just" fontAlgn="auto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Organização democrática, para consolidar o Centro POP como referência</a:t>
            </a:r>
          </a:p>
          <a:p>
            <a:pPr marL="285750" indent="-285750" algn="just" fontAlgn="auto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Valorização da participação dos usuários na </a:t>
            </a:r>
            <a:r>
              <a:rPr lang="pt-BR" sz="1600" dirty="0">
                <a:latin typeface="+mn-lt"/>
              </a:rPr>
              <a:t>construção de regras compartilhadas e definidas coletivamente, regras de convívio sobre o uso do espaço e os meios de participação nas atividades</a:t>
            </a:r>
            <a:r>
              <a:rPr lang="pt-BR" sz="1600" dirty="0">
                <a:latin typeface="+mn-lt"/>
                <a:sym typeface="Wingdings" pitchFamily="-101" charset="2"/>
              </a:rPr>
              <a:t>, inclusive </a:t>
            </a:r>
            <a:r>
              <a:rPr lang="pt-BR" sz="1600" dirty="0">
                <a:latin typeface="+mn-lt"/>
              </a:rPr>
              <a:t>diante das questões surgidas no cotidiano e do próprio amadurecimento do Serviço </a:t>
            </a:r>
          </a:p>
          <a:p>
            <a:pPr marL="285750" indent="-285750" algn="just" fontAlgn="auto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</a:rPr>
              <a:t>O trabalho social deve possibilitar a reorganização da vida cotidiana da população em situação de rua, entendendo essa questão social requer soluções coletivas: convivência em grupo; vivências de </a:t>
            </a:r>
            <a:r>
              <a:rPr lang="pt-BR" sz="1600" dirty="0" err="1">
                <a:latin typeface="+mn-lt"/>
              </a:rPr>
              <a:t>co-participação</a:t>
            </a:r>
            <a:r>
              <a:rPr lang="pt-BR" sz="1600" dirty="0">
                <a:latin typeface="+mn-lt"/>
              </a:rPr>
              <a:t>; valorização e fomento ao processo de mobilização, reivindicação e proposição política; participação em atividades de sensibilização e mobilização da sociedade para as questões relacionadas a esse segmento da população; fortalecimento da identidade e da autoestima, dentre outros aspectos;</a:t>
            </a:r>
          </a:p>
        </p:txBody>
      </p:sp>
      <p:sp>
        <p:nvSpPr>
          <p:cNvPr id="26630" name="Título 1">
            <a:extLst>
              <a:ext uri="{FF2B5EF4-FFF2-40B4-BE49-F238E27FC236}">
                <a16:creationId xmlns:a16="http://schemas.microsoft.com/office/drawing/2014/main" id="{8A5FE6A0-CB71-45E7-815D-7DD764A9370B}"/>
              </a:ext>
            </a:extLst>
          </p:cNvPr>
          <p:cNvSpPr txBox="1">
            <a:spLocks/>
          </p:cNvSpPr>
          <p:nvPr/>
        </p:nvSpPr>
        <p:spPr bwMode="auto">
          <a:xfrm>
            <a:off x="468313" y="107950"/>
            <a:ext cx="7991475" cy="102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800" b="1" dirty="0">
                <a:latin typeface="+mj-lt"/>
                <a:ea typeface="+mj-ea"/>
                <a:cs typeface="Arial" charset="0"/>
              </a:rPr>
              <a:t>TRABALHO SOCIAL</a:t>
            </a:r>
          </a:p>
          <a:p>
            <a:pPr algn="ctr" eaLnBrk="1" hangingPunct="1">
              <a:defRPr/>
            </a:pPr>
            <a:endParaRPr lang="pt-BR" altLang="pt-BR" sz="3200" b="1" dirty="0">
              <a:latin typeface="+mj-lt"/>
              <a:ea typeface="+mj-ea"/>
              <a:cs typeface="Arial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3" descr="C:\Users\barbara.cavalcante\Desktop\Slide 2017.png">
            <a:extLst>
              <a:ext uri="{FF2B5EF4-FFF2-40B4-BE49-F238E27FC236}">
                <a16:creationId xmlns:a16="http://schemas.microsoft.com/office/drawing/2014/main" id="{E77A5537-87B7-456F-BE0A-44ED1020BB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have esquerda 9">
            <a:extLst>
              <a:ext uri="{FF2B5EF4-FFF2-40B4-BE49-F238E27FC236}">
                <a16:creationId xmlns:a16="http://schemas.microsoft.com/office/drawing/2014/main" id="{85AD2FD8-A7AE-4E18-B8DF-94A5E1F7C1B5}"/>
              </a:ext>
            </a:extLst>
          </p:cNvPr>
          <p:cNvSpPr/>
          <p:nvPr/>
        </p:nvSpPr>
        <p:spPr>
          <a:xfrm>
            <a:off x="1169988" y="944563"/>
            <a:ext cx="936625" cy="5148262"/>
          </a:xfrm>
          <a:prstGeom prst="leftBrace">
            <a:avLst>
              <a:gd name="adj1" fmla="val 8333"/>
              <a:gd name="adj2" fmla="val 50519"/>
            </a:avLst>
          </a:prstGeom>
          <a:solidFill>
            <a:schemeClr val="tx2">
              <a:lumMod val="20000"/>
              <a:lumOff val="80000"/>
              <a:alpha val="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FC5BD00D-AE13-4E13-916C-4E54055E36C1}"/>
              </a:ext>
            </a:extLst>
          </p:cNvPr>
          <p:cNvSpPr txBox="1"/>
          <p:nvPr/>
        </p:nvSpPr>
        <p:spPr>
          <a:xfrm>
            <a:off x="230729" y="1663960"/>
            <a:ext cx="1046440" cy="3962127"/>
          </a:xfrm>
          <a:prstGeom prst="rect">
            <a:avLst/>
          </a:prstGeom>
          <a:noFill/>
        </p:spPr>
        <p:txBody>
          <a:bodyPr vert="vert27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ACOMPANHAMENTO ESPECIALIZADO</a:t>
            </a:r>
          </a:p>
        </p:txBody>
      </p:sp>
      <p:sp>
        <p:nvSpPr>
          <p:cNvPr id="12" name="Espaço Reservado para Conteúdo 2">
            <a:extLst>
              <a:ext uri="{FF2B5EF4-FFF2-40B4-BE49-F238E27FC236}">
                <a16:creationId xmlns:a16="http://schemas.microsoft.com/office/drawing/2014/main" id="{F4DE4DA8-8F13-48BA-B70E-67D73172925F}"/>
              </a:ext>
            </a:extLst>
          </p:cNvPr>
          <p:cNvSpPr txBox="1">
            <a:spLocks/>
          </p:cNvSpPr>
          <p:nvPr/>
        </p:nvSpPr>
        <p:spPr bwMode="auto">
          <a:xfrm>
            <a:off x="1727200" y="989013"/>
            <a:ext cx="6840538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pt-BR" sz="1600" b="1" dirty="0">
                <a:latin typeface="+mn-lt"/>
                <a:sym typeface="Wingdings" pitchFamily="-101" charset="2"/>
              </a:rPr>
              <a:t>Atenção particularizada: quem é o/a usuário/a; trajetória de vida; referências, vínculos familiar, comunitários e sociais de apoio; vivências de risco e violação de direitos; dificuldades; anseios; habilidades, potencialidades...</a:t>
            </a:r>
          </a:p>
          <a:p>
            <a:pPr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endParaRPr lang="pt-BR" sz="1600" b="1" dirty="0">
              <a:latin typeface="+mn-lt"/>
              <a:sym typeface="Wingdings" pitchFamily="-101" charset="2"/>
            </a:endParaRPr>
          </a:p>
          <a:p>
            <a:pPr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endParaRPr lang="pt-BR" sz="1600" b="1" dirty="0">
              <a:latin typeface="+mn-lt"/>
              <a:sym typeface="Wingdings" pitchFamily="-101" charset="2"/>
            </a:endParaRPr>
          </a:p>
          <a:p>
            <a:pPr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pt-BR" b="1" u="sng" dirty="0">
                <a:solidFill>
                  <a:schemeClr val="tx2"/>
                </a:solidFill>
                <a:latin typeface="+mn-lt"/>
                <a:sym typeface="Wingdings" pitchFamily="-101" charset="2"/>
              </a:rPr>
              <a:t>Plano Individual e/ou Familiar de Acompanhamento:</a:t>
            </a:r>
          </a:p>
          <a:p>
            <a:pPr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endParaRPr lang="pt-BR" sz="1600" b="1" u="sng" dirty="0">
              <a:solidFill>
                <a:schemeClr val="tx2"/>
              </a:solidFill>
              <a:latin typeface="+mn-lt"/>
              <a:sym typeface="Wingdings" pitchFamily="-101" charset="2"/>
            </a:endParaRP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Importante instrumento no trabalho com as pessoas em situação de rua;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Construído de forma participativa junto com os(as) usuários(as);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Deve ser flexível, dinâmico e repactuado sempre que necessário;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Reflete necessidades e demandas dos(as) usuários(as), bem como </a:t>
            </a:r>
            <a:r>
              <a:rPr lang="pt-BR" sz="1600" b="1" dirty="0">
                <a:latin typeface="+mn-lt"/>
                <a:sym typeface="Wingdings" pitchFamily="-101" charset="2"/>
              </a:rPr>
              <a:t>metas e objetivos</a:t>
            </a:r>
            <a:r>
              <a:rPr lang="pt-BR" sz="1600" dirty="0">
                <a:latin typeface="+mn-lt"/>
                <a:sym typeface="Wingdings" pitchFamily="-101" charset="2"/>
              </a:rPr>
              <a:t> traçados que se pretenda alcançar;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Organiza a atuação interdisciplinar da equipe, operacionalmente e metodologicamente, possibilitando a execução, monitoramento e avalição dos resultados alcançados;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Pode ser feito em articulação com outros órgãos. Por </a:t>
            </a:r>
            <a:r>
              <a:rPr lang="pt-BR" sz="1600" dirty="0" err="1">
                <a:latin typeface="+mn-lt"/>
                <a:sym typeface="Wingdings" pitchFamily="-101" charset="2"/>
              </a:rPr>
              <a:t>ex</a:t>
            </a:r>
            <a:r>
              <a:rPr lang="pt-BR" sz="1600" dirty="0">
                <a:latin typeface="+mn-lt"/>
                <a:sym typeface="Wingdings" pitchFamily="-101" charset="2"/>
              </a:rPr>
              <a:t>: SUS, articulado com o PTS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Construção de estratégias mais eficazes para o acompanhamento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Instrumental próprio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endParaRPr lang="pt-BR" sz="1600" u="sng" dirty="0">
              <a:latin typeface="+mn-lt"/>
              <a:sym typeface="Wingdings" pitchFamily="-101" charset="2"/>
            </a:endParaRP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7B4C17ED-EEBE-47D0-B53B-AE6C1DFF5F04}"/>
              </a:ext>
            </a:extLst>
          </p:cNvPr>
          <p:cNvSpPr txBox="1">
            <a:spLocks/>
          </p:cNvSpPr>
          <p:nvPr/>
        </p:nvSpPr>
        <p:spPr bwMode="auto">
          <a:xfrm>
            <a:off x="576263" y="-80963"/>
            <a:ext cx="7991475" cy="1025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800" b="1" dirty="0">
                <a:latin typeface="+mj-lt"/>
                <a:ea typeface="+mj-ea"/>
                <a:cs typeface="Arial" charset="0"/>
              </a:rPr>
              <a:t>TRABALHO SOCIAL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Shape 443" descr="C:\Users\barbara.cavalcante\Desktop\Slide 2017.png">
            <a:extLst>
              <a:ext uri="{FF2B5EF4-FFF2-40B4-BE49-F238E27FC236}">
                <a16:creationId xmlns:a16="http://schemas.microsoft.com/office/drawing/2014/main" id="{FFD2C706-1035-448E-A059-638BB09BDDEC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4" name="Shape 444">
            <a:extLst>
              <a:ext uri="{FF2B5EF4-FFF2-40B4-BE49-F238E27FC236}">
                <a16:creationId xmlns:a16="http://schemas.microsoft.com/office/drawing/2014/main" id="{D9D5923F-E672-40E2-8415-E5670B3AAE26}"/>
              </a:ext>
            </a:extLst>
          </p:cNvPr>
          <p:cNvSpPr txBox="1"/>
          <p:nvPr/>
        </p:nvSpPr>
        <p:spPr>
          <a:xfrm>
            <a:off x="400050" y="333375"/>
            <a:ext cx="8353425" cy="4732338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QUESTÕES DE GÊNERO IMPORTANTES: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pt-BR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 mulheres e população LGBT tem questões específicas: biológicas, sociais, culturais, simbólicas;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 mulheres e população LGBT sofrem fortemente com o machismo/misoginia e a </a:t>
            </a:r>
            <a:r>
              <a:rPr lang="pt-BR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LGBTfobia</a:t>
            </a: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; 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 mulheres e população LGBT são as que mais sofrem com a violência sexual;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 mulheres necessitam de materiais de higiene específicos, como absorventes;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É importante ter campo específico nos instrumentais para registrar a identidade de gênero e a orientação sexual da pessoas LGBT;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 pessoas transexuais devem ter seu nome social respeitado por todos os/as profissionais e usuários/as;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 pessoas transexuais devem ter sua identidade respeitada no uso do </a:t>
            </a:r>
            <a:r>
              <a:rPr lang="pt-BR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banheiro;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pt-BR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Resolução Conjunta CNAS e CNCD/LGBT n° 01/2018</a:t>
            </a:r>
            <a:endParaRPr lang="pt-BR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pt-BR" sz="20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pt-BR" sz="20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pt-BR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lang="pt-BR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1714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  <a:defRPr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3" descr="C:\Users\barbara.cavalcante\Desktop\Slide 2017.png">
            <a:extLst>
              <a:ext uri="{FF2B5EF4-FFF2-40B4-BE49-F238E27FC236}">
                <a16:creationId xmlns:a16="http://schemas.microsoft.com/office/drawing/2014/main" id="{2946A572-9D4A-424D-A96B-E0322B5F8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have esquerda 9">
            <a:extLst>
              <a:ext uri="{FF2B5EF4-FFF2-40B4-BE49-F238E27FC236}">
                <a16:creationId xmlns:a16="http://schemas.microsoft.com/office/drawing/2014/main" id="{85AD2FD8-A7AE-4E18-B8DF-94A5E1F7C1B5}"/>
              </a:ext>
            </a:extLst>
          </p:cNvPr>
          <p:cNvSpPr/>
          <p:nvPr/>
        </p:nvSpPr>
        <p:spPr>
          <a:xfrm>
            <a:off x="1277938" y="692150"/>
            <a:ext cx="936625" cy="6049963"/>
          </a:xfrm>
          <a:prstGeom prst="leftBrace">
            <a:avLst>
              <a:gd name="adj1" fmla="val 8333"/>
              <a:gd name="adj2" fmla="val 50519"/>
            </a:avLst>
          </a:prstGeom>
          <a:solidFill>
            <a:schemeClr val="tx2">
              <a:lumMod val="20000"/>
              <a:lumOff val="80000"/>
              <a:alpha val="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FC5BD00D-AE13-4E13-916C-4E54055E36C1}"/>
              </a:ext>
            </a:extLst>
          </p:cNvPr>
          <p:cNvSpPr txBox="1"/>
          <p:nvPr/>
        </p:nvSpPr>
        <p:spPr>
          <a:xfrm>
            <a:off x="230729" y="1447936"/>
            <a:ext cx="1046440" cy="3962127"/>
          </a:xfrm>
          <a:prstGeom prst="rect">
            <a:avLst/>
          </a:prstGeom>
          <a:noFill/>
        </p:spPr>
        <p:txBody>
          <a:bodyPr vert="vert27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ACOMPANHAMENTO ESPECIALIZADO</a:t>
            </a:r>
          </a:p>
        </p:txBody>
      </p:sp>
      <p:sp>
        <p:nvSpPr>
          <p:cNvPr id="12" name="Espaço Reservado para Conteúdo 2">
            <a:extLst>
              <a:ext uri="{FF2B5EF4-FFF2-40B4-BE49-F238E27FC236}">
                <a16:creationId xmlns:a16="http://schemas.microsoft.com/office/drawing/2014/main" id="{F4DE4DA8-8F13-48BA-B70E-67D73172925F}"/>
              </a:ext>
            </a:extLst>
          </p:cNvPr>
          <p:cNvSpPr txBox="1">
            <a:spLocks/>
          </p:cNvSpPr>
          <p:nvPr/>
        </p:nvSpPr>
        <p:spPr bwMode="auto">
          <a:xfrm>
            <a:off x="1908175" y="752475"/>
            <a:ext cx="7018338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pt-BR" b="1" u="sng" dirty="0">
                <a:solidFill>
                  <a:schemeClr val="tx2"/>
                </a:solidFill>
                <a:latin typeface="+mn-lt"/>
                <a:sym typeface="Wingdings" pitchFamily="-101" charset="2"/>
              </a:rPr>
              <a:t>Metodologias e técnicas possíveis ao acompanhamento:</a:t>
            </a:r>
          </a:p>
          <a:p>
            <a:pPr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endParaRPr lang="pt-BR" sz="1600" b="1" u="sng" dirty="0">
              <a:solidFill>
                <a:schemeClr val="tx2"/>
              </a:solidFill>
              <a:sym typeface="Wingdings" pitchFamily="-101" charset="2"/>
            </a:endParaRP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b="1" dirty="0">
                <a:latin typeface="+mn-lt"/>
                <a:sym typeface="Wingdings" pitchFamily="-101" charset="2"/>
              </a:rPr>
              <a:t>Entrevista Individual e/ou Familiar </a:t>
            </a:r>
            <a:r>
              <a:rPr lang="pt-BR" sz="1600" dirty="0">
                <a:latin typeface="+mn-lt"/>
                <a:sym typeface="Wingdings" pitchFamily="-101" charset="2"/>
              </a:rPr>
              <a:t>(</a:t>
            </a:r>
            <a:r>
              <a:rPr lang="pt-BR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Estudo social)</a:t>
            </a:r>
            <a:r>
              <a:rPr lang="pt-BR" sz="1600" dirty="0">
                <a:latin typeface="+mn-lt"/>
                <a:sym typeface="Wingdings" pitchFamily="-101" charset="2"/>
              </a:rPr>
              <a:t>; 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b="1" dirty="0">
                <a:latin typeface="+mn-lt"/>
                <a:sym typeface="Wingdings" pitchFamily="-101" charset="2"/>
              </a:rPr>
              <a:t>Atendimento Individual e/ou Familiar </a:t>
            </a:r>
            <a:r>
              <a:rPr lang="pt-BR" sz="1600" dirty="0">
                <a:latin typeface="+mn-lt"/>
                <a:sym typeface="Wingdings" pitchFamily="-101" charset="2"/>
              </a:rPr>
              <a:t>(relações indivíduo-grupo-sociedade para gerar mudança significativas);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b="1" dirty="0">
                <a:latin typeface="+mn-lt"/>
                <a:sym typeface="Wingdings" pitchFamily="-101" charset="2"/>
              </a:rPr>
              <a:t>Orientação e Atendimento em Grupo </a:t>
            </a:r>
            <a:r>
              <a:rPr lang="pt-BR" sz="1600" dirty="0">
                <a:latin typeface="+mn-lt"/>
                <a:sym typeface="Wingdings" pitchFamily="-101" charset="2"/>
              </a:rPr>
              <a:t>(apoio e reflexão sobre a realidade; comunicação de direitos; fortalecimento de identidades, de interesses em comum, de vínculos); 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b="1" dirty="0">
                <a:latin typeface="+mn-lt"/>
                <a:sym typeface="Wingdings" pitchFamily="-101" charset="2"/>
              </a:rPr>
              <a:t>Visita domiciliar para mobilização da família ou rede social de apoio</a:t>
            </a:r>
            <a:r>
              <a:rPr lang="pt-BR" sz="1600" dirty="0">
                <a:latin typeface="+mn-lt"/>
                <a:sym typeface="Wingdings" pitchFamily="-101" charset="2"/>
              </a:rPr>
              <a:t>;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Informação, comunicação e defesa de direitos </a:t>
            </a:r>
            <a:r>
              <a:rPr lang="pt-BR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para empoderamento, desenvolver processo críticos de enfrentamento coletivo das situações vivenciadas 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b="1" dirty="0">
                <a:latin typeface="+mn-lt"/>
                <a:sym typeface="Wingdings" pitchFamily="-101" charset="2"/>
              </a:rPr>
              <a:t>Oficinas e Atividades de Convívio e Socialização </a:t>
            </a:r>
            <a:r>
              <a:rPr lang="pt-BR" sz="1600" dirty="0">
                <a:latin typeface="+mn-lt"/>
                <a:sym typeface="Wingdings" pitchFamily="-101" charset="2"/>
              </a:rPr>
              <a:t>(integração grupal e construção coletiva de conhecimento, de expressão e ressignificação das vivências; autoestima; protagonismo; autonomia; participação social)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Char char="-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Oficinas, atividades temáticas, </a:t>
            </a:r>
            <a:r>
              <a:rPr lang="pt-BR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palestras e campanhas em datas comemorativas e de luta, </a:t>
            </a:r>
            <a:r>
              <a:rPr lang="pt-BR" sz="1600" dirty="0">
                <a:latin typeface="+mn-lt"/>
                <a:sym typeface="Wingdings" pitchFamily="-101" charset="2"/>
              </a:rPr>
              <a:t>grupos de troca de experiências, discussão e reflexão, atividades de produção cultural ou artística, de lazer ou esportivas.</a:t>
            </a:r>
          </a:p>
          <a:p>
            <a:pPr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Exemplos: Cine debate, Concurso de piada, grafitar o espaço, Passeio a um ponto cultural do município, Bloco de Carnaval, Oficina de música, teatro, fotografia...</a:t>
            </a:r>
          </a:p>
          <a:p>
            <a:pPr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Parceria com: Times de futebol, Revistas, Pontos de Cultura, Cinema, Centros Culturais e esportivos...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PARCERIA: MOVIMENTOS SOCIAIS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Char char="-"/>
              <a:defRPr/>
            </a:pPr>
            <a:endParaRPr lang="pt-BR" sz="1600" dirty="0">
              <a:latin typeface="+mn-lt"/>
              <a:sym typeface="Wingdings" pitchFamily="-101" charset="2"/>
            </a:endParaRP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Char char="-"/>
              <a:defRPr/>
            </a:pPr>
            <a:endParaRPr lang="pt-BR" sz="1600" dirty="0">
              <a:latin typeface="+mn-lt"/>
              <a:sym typeface="Wingdings" pitchFamily="-101" charset="2"/>
            </a:endParaRP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7B4C17ED-EEBE-47D0-B53B-AE6C1DFF5F04}"/>
              </a:ext>
            </a:extLst>
          </p:cNvPr>
          <p:cNvSpPr txBox="1">
            <a:spLocks/>
          </p:cNvSpPr>
          <p:nvPr/>
        </p:nvSpPr>
        <p:spPr bwMode="auto">
          <a:xfrm>
            <a:off x="576263" y="-149225"/>
            <a:ext cx="7991475" cy="102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3200" b="1" dirty="0">
                <a:latin typeface="+mj-lt"/>
                <a:ea typeface="+mj-ea"/>
                <a:cs typeface="Arial" charset="0"/>
              </a:rPr>
              <a:t>TRABALHO SOCIAL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3" descr="C:\Users\barbara.cavalcante\Desktop\Slide 2017.png">
            <a:extLst>
              <a:ext uri="{FF2B5EF4-FFF2-40B4-BE49-F238E27FC236}">
                <a16:creationId xmlns:a16="http://schemas.microsoft.com/office/drawing/2014/main" id="{06D323B1-4234-4D42-8B6A-FAC85589CF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have esquerda 9">
            <a:extLst>
              <a:ext uri="{FF2B5EF4-FFF2-40B4-BE49-F238E27FC236}">
                <a16:creationId xmlns:a16="http://schemas.microsoft.com/office/drawing/2014/main" id="{85AD2FD8-A7AE-4E18-B8DF-94A5E1F7C1B5}"/>
              </a:ext>
            </a:extLst>
          </p:cNvPr>
          <p:cNvSpPr/>
          <p:nvPr/>
        </p:nvSpPr>
        <p:spPr>
          <a:xfrm>
            <a:off x="1277938" y="908050"/>
            <a:ext cx="936625" cy="5400675"/>
          </a:xfrm>
          <a:prstGeom prst="leftBrace">
            <a:avLst>
              <a:gd name="adj1" fmla="val 8333"/>
              <a:gd name="adj2" fmla="val 50519"/>
            </a:avLst>
          </a:prstGeom>
          <a:solidFill>
            <a:schemeClr val="tx2">
              <a:lumMod val="20000"/>
              <a:lumOff val="80000"/>
              <a:alpha val="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FC5BD00D-AE13-4E13-916C-4E54055E36C1}"/>
              </a:ext>
            </a:extLst>
          </p:cNvPr>
          <p:cNvSpPr txBox="1"/>
          <p:nvPr/>
        </p:nvSpPr>
        <p:spPr>
          <a:xfrm>
            <a:off x="231498" y="1196752"/>
            <a:ext cx="1046440" cy="3962127"/>
          </a:xfrm>
          <a:prstGeom prst="rect">
            <a:avLst/>
          </a:prstGeom>
          <a:noFill/>
        </p:spPr>
        <p:txBody>
          <a:bodyPr vert="vert27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ACOMPANHAMENTO ESPECIALIZADO</a:t>
            </a:r>
          </a:p>
        </p:txBody>
      </p:sp>
      <p:sp>
        <p:nvSpPr>
          <p:cNvPr id="12" name="Espaço Reservado para Conteúdo 2">
            <a:extLst>
              <a:ext uri="{FF2B5EF4-FFF2-40B4-BE49-F238E27FC236}">
                <a16:creationId xmlns:a16="http://schemas.microsoft.com/office/drawing/2014/main" id="{F4DE4DA8-8F13-48BA-B70E-67D73172925F}"/>
              </a:ext>
            </a:extLst>
          </p:cNvPr>
          <p:cNvSpPr txBox="1">
            <a:spLocks/>
          </p:cNvSpPr>
          <p:nvPr/>
        </p:nvSpPr>
        <p:spPr bwMode="auto">
          <a:xfrm>
            <a:off x="1884363" y="1042988"/>
            <a:ext cx="7018337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pt-BR" b="1" u="sng" dirty="0">
                <a:solidFill>
                  <a:schemeClr val="tx2"/>
                </a:solidFill>
                <a:latin typeface="+mn-lt"/>
                <a:sym typeface="Wingdings" pitchFamily="-101" charset="2"/>
              </a:rPr>
              <a:t>Metodologias e técnicas possíveis ao acompanhamento:</a:t>
            </a:r>
          </a:p>
          <a:p>
            <a:pPr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endParaRPr lang="pt-BR" sz="1600" b="1" u="sng" dirty="0">
              <a:solidFill>
                <a:schemeClr val="tx2"/>
              </a:solidFill>
              <a:sym typeface="Wingdings" pitchFamily="-101" charset="2"/>
            </a:endParaRP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Char char="-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Wingdings" pitchFamily="-101" charset="2"/>
              </a:rPr>
              <a:t>Orientação sociojurídica </a:t>
            </a:r>
            <a:r>
              <a:rPr lang="pt-BR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Wingdings" pitchFamily="-101" charset="2"/>
              </a:rPr>
              <a:t>(se tiver advogado na equipe ou em parceria com o sistema de justiça e de defesa de direitos); 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Estímulo a cuidar do espaço</a:t>
            </a:r>
            <a:r>
              <a:rPr lang="pt-BR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garantindo um local agradável, de convivência mais harmônica, em que eles se reconheçam e se sintam corresponsáveis</a:t>
            </a:r>
          </a:p>
          <a:p>
            <a:pPr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pt-BR" sz="1600" dirty="0">
                <a:solidFill>
                  <a:schemeClr val="dk1"/>
                </a:solidFill>
                <a:latin typeface="Calibri"/>
                <a:cs typeface="Calibri"/>
                <a:sym typeface="Calibri"/>
              </a:rPr>
              <a:t>Exemplos: dos móveis, dos materiais de limpeza e higiene, coleta seletiva, horta, compostagem, jardim</a:t>
            </a:r>
            <a:endParaRPr lang="pt-BR"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Mobilização da comunidade e fortalecimento do convívio e de redes sociais de apoio </a:t>
            </a:r>
          </a:p>
          <a:p>
            <a:pPr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pt-BR" sz="1600" dirty="0">
                <a:solidFill>
                  <a:schemeClr val="dk1"/>
                </a:solidFill>
                <a:latin typeface="Calibri"/>
                <a:cs typeface="Calibri"/>
                <a:sym typeface="Calibri"/>
              </a:rPr>
              <a:t>Exemplo: Alguém da comunidade ir realizar uma oficina no Centro Pop</a:t>
            </a:r>
            <a:endParaRPr lang="pt-BR" sz="1600" dirty="0">
              <a:latin typeface="+mn-lt"/>
              <a:sym typeface="Wingdings" pitchFamily="-101" charset="2"/>
            </a:endParaRP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b="1" dirty="0">
                <a:latin typeface="+mn-lt"/>
                <a:sym typeface="Wingdings" pitchFamily="-101" charset="2"/>
              </a:rPr>
              <a:t>Promoção da participação social </a:t>
            </a:r>
            <a:r>
              <a:rPr lang="pt-BR" sz="1600" dirty="0">
                <a:latin typeface="+mn-lt"/>
                <a:sym typeface="Wingdings" pitchFamily="-101" charset="2"/>
              </a:rPr>
              <a:t>em todo o processo de acompanhamento, na pactuação das regras, na definição das atividades – por </a:t>
            </a:r>
            <a:r>
              <a:rPr lang="pt-BR" sz="1600" dirty="0" err="1">
                <a:latin typeface="+mn-lt"/>
                <a:sym typeface="Wingdings" pitchFamily="-101" charset="2"/>
              </a:rPr>
              <a:t>ex</a:t>
            </a:r>
            <a:r>
              <a:rPr lang="pt-BR" sz="1600" dirty="0">
                <a:latin typeface="+mn-lt"/>
                <a:sym typeface="Wingdings" pitchFamily="-101" charset="2"/>
              </a:rPr>
              <a:t>: </a:t>
            </a:r>
            <a:r>
              <a:rPr lang="pt-BR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Assembleias</a:t>
            </a:r>
            <a:endParaRPr lang="pt-BR" sz="1600" dirty="0">
              <a:latin typeface="+mn-lt"/>
              <a:sym typeface="Wingdings" pitchFamily="-101" charset="2"/>
            </a:endParaRP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b="1" dirty="0">
                <a:latin typeface="+mn-lt"/>
                <a:sym typeface="Wingdings" pitchFamily="-101" charset="2"/>
              </a:rPr>
              <a:t>Encaminhamentos com maior resolutividade monitorados </a:t>
            </a:r>
            <a:r>
              <a:rPr lang="pt-BR" sz="1600" dirty="0">
                <a:latin typeface="+mn-lt"/>
              </a:rPr>
              <a:t>para a rede </a:t>
            </a:r>
            <a:r>
              <a:rPr lang="pt-BR" sz="1600" dirty="0" err="1">
                <a:latin typeface="+mn-lt"/>
              </a:rPr>
              <a:t>socioassistencial</a:t>
            </a:r>
            <a:r>
              <a:rPr lang="pt-BR" sz="1600" dirty="0">
                <a:latin typeface="+mn-lt"/>
              </a:rPr>
              <a:t>, acesso à documentação, as demais políticas públicas, os órgão de defesa de direito, as rede comunitárias;</a:t>
            </a:r>
            <a:endParaRPr lang="pt-BR" sz="1600" dirty="0">
              <a:latin typeface="+mn-lt"/>
              <a:sym typeface="Wingdings" pitchFamily="-101" charset="2"/>
            </a:endParaRP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b="1" dirty="0">
                <a:latin typeface="+mn-lt"/>
                <a:sym typeface="Wingdings" pitchFamily="-101" charset="2"/>
              </a:rPr>
              <a:t>Estudos de caso </a:t>
            </a:r>
            <a:r>
              <a:rPr lang="pt-BR" sz="1600" dirty="0">
                <a:latin typeface="+mn-lt"/>
                <a:sym typeface="Wingdings" pitchFamily="-101" charset="2"/>
              </a:rPr>
              <a:t>entre os profissionais da equipe, as vezes em articulação com outros órgãos;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b="1" dirty="0">
                <a:latin typeface="+mn-lt"/>
                <a:sym typeface="Wingdings" pitchFamily="-101" charset="2"/>
              </a:rPr>
              <a:t>Registros das Informações </a:t>
            </a:r>
            <a:r>
              <a:rPr lang="pt-BR" sz="1600" dirty="0">
                <a:latin typeface="+mn-lt"/>
                <a:sym typeface="Wingdings" pitchFamily="-101" charset="2"/>
              </a:rPr>
              <a:t>em instrumentais próprios;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Elaboração de relatórios;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endParaRPr lang="pt-BR"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endParaRPr lang="pt-BR"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endParaRPr lang="pt-BR" sz="1600" dirty="0">
              <a:latin typeface="+mn-lt"/>
              <a:sym typeface="Wingdings" pitchFamily="-101" charset="2"/>
            </a:endParaRP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endParaRPr lang="pt-BR" sz="1600" dirty="0">
              <a:latin typeface="+mn-lt"/>
            </a:endParaRP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7B4C17ED-EEBE-47D0-B53B-AE6C1DFF5F04}"/>
              </a:ext>
            </a:extLst>
          </p:cNvPr>
          <p:cNvSpPr txBox="1">
            <a:spLocks/>
          </p:cNvSpPr>
          <p:nvPr/>
        </p:nvSpPr>
        <p:spPr bwMode="auto">
          <a:xfrm>
            <a:off x="576263" y="17463"/>
            <a:ext cx="7991475" cy="102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3200" b="1" dirty="0">
                <a:latin typeface="+mj-lt"/>
                <a:ea typeface="+mj-ea"/>
                <a:cs typeface="Arial" charset="0"/>
              </a:rPr>
              <a:t>TRABALHO SOCIAL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3" descr="C:\Users\barbara.cavalcante\Desktop\Slide 2017.png">
            <a:extLst>
              <a:ext uri="{FF2B5EF4-FFF2-40B4-BE49-F238E27FC236}">
                <a16:creationId xmlns:a16="http://schemas.microsoft.com/office/drawing/2014/main" id="{F1773A77-C5B1-4EE0-AFCA-C9D5AB83B2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have esquerda 9">
            <a:extLst>
              <a:ext uri="{FF2B5EF4-FFF2-40B4-BE49-F238E27FC236}">
                <a16:creationId xmlns:a16="http://schemas.microsoft.com/office/drawing/2014/main" id="{E354B17F-BE0D-49B4-88CD-93C41C0F000F}"/>
              </a:ext>
            </a:extLst>
          </p:cNvPr>
          <p:cNvSpPr/>
          <p:nvPr/>
        </p:nvSpPr>
        <p:spPr>
          <a:xfrm>
            <a:off x="1160463" y="620713"/>
            <a:ext cx="936625" cy="5976937"/>
          </a:xfrm>
          <a:prstGeom prst="leftBrace">
            <a:avLst>
              <a:gd name="adj1" fmla="val 8333"/>
              <a:gd name="adj2" fmla="val 50519"/>
            </a:avLst>
          </a:prstGeom>
          <a:solidFill>
            <a:schemeClr val="tx2">
              <a:lumMod val="20000"/>
              <a:lumOff val="80000"/>
              <a:alpha val="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B1EA82A9-0E7F-4EC5-9CE9-1F54C829DA25}"/>
              </a:ext>
            </a:extLst>
          </p:cNvPr>
          <p:cNvSpPr txBox="1"/>
          <p:nvPr/>
        </p:nvSpPr>
        <p:spPr>
          <a:xfrm>
            <a:off x="113811" y="2213266"/>
            <a:ext cx="1046440" cy="3168352"/>
          </a:xfrm>
          <a:prstGeom prst="rect">
            <a:avLst/>
          </a:prstGeom>
          <a:noFill/>
        </p:spPr>
        <p:txBody>
          <a:bodyPr vert="vert27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ARTICULAÇÃO EM REDE</a:t>
            </a:r>
          </a:p>
        </p:txBody>
      </p:sp>
      <p:sp>
        <p:nvSpPr>
          <p:cNvPr id="11" name="Espaço Reservado para Conteúdo 2">
            <a:extLst>
              <a:ext uri="{FF2B5EF4-FFF2-40B4-BE49-F238E27FC236}">
                <a16:creationId xmlns:a16="http://schemas.microsoft.com/office/drawing/2014/main" id="{6CAFB3AE-0B5F-4B6E-BB90-B58428FE056B}"/>
              </a:ext>
            </a:extLst>
          </p:cNvPr>
          <p:cNvSpPr txBox="1">
            <a:spLocks/>
          </p:cNvSpPr>
          <p:nvPr/>
        </p:nvSpPr>
        <p:spPr bwMode="auto">
          <a:xfrm>
            <a:off x="1763713" y="806450"/>
            <a:ext cx="6284912" cy="524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182563" indent="-1825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b="1" dirty="0">
                <a:latin typeface="+mn-lt"/>
                <a:sym typeface="Wingdings" pitchFamily="-101" charset="2"/>
              </a:rPr>
              <a:t>Serviços, Programa e Benefícios </a:t>
            </a:r>
            <a:r>
              <a:rPr lang="pt-BR" sz="1600" b="1" dirty="0" err="1">
                <a:latin typeface="+mn-lt"/>
                <a:sym typeface="Wingdings" pitchFamily="-101" charset="2"/>
              </a:rPr>
              <a:t>Socioassistenciais</a:t>
            </a:r>
            <a:r>
              <a:rPr lang="pt-BR" sz="1600" b="1" dirty="0">
                <a:latin typeface="+mn-lt"/>
                <a:sym typeface="Wingdings" pitchFamily="-101" charset="2"/>
              </a:rPr>
              <a:t> de PSB:</a:t>
            </a:r>
          </a:p>
          <a:p>
            <a:pPr marL="354013" indent="-1714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ct val="80000"/>
              <a:buFont typeface="Symbol" pitchFamily="-101" charset="2"/>
              <a:buChar char="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Serviço de Convivência e Fortalecimento de Vínculos;</a:t>
            </a:r>
          </a:p>
          <a:p>
            <a:pPr marL="354013" indent="-1714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ct val="80000"/>
              <a:buFont typeface="Symbol" pitchFamily="-101" charset="2"/>
              <a:buChar char="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Programa </a:t>
            </a:r>
            <a:r>
              <a:rPr lang="pt-BR" sz="1600" dirty="0" err="1">
                <a:latin typeface="+mn-lt"/>
                <a:sym typeface="Wingdings" pitchFamily="-101" charset="2"/>
              </a:rPr>
              <a:t>Acessuas</a:t>
            </a:r>
            <a:r>
              <a:rPr lang="pt-BR" sz="1600" dirty="0">
                <a:latin typeface="+mn-lt"/>
                <a:sym typeface="Wingdings" pitchFamily="-101" charset="2"/>
              </a:rPr>
              <a:t>;</a:t>
            </a:r>
          </a:p>
          <a:p>
            <a:pPr marL="354013" indent="-1714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ct val="80000"/>
              <a:buFont typeface="Symbol" pitchFamily="-101" charset="2"/>
              <a:buChar char="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Benefícios Eventuais; </a:t>
            </a:r>
            <a:r>
              <a:rPr lang="pt-BR" sz="1600" dirty="0" err="1">
                <a:latin typeface="+mn-lt"/>
                <a:sym typeface="Wingdings" pitchFamily="-101" charset="2"/>
              </a:rPr>
              <a:t>ex</a:t>
            </a:r>
            <a:r>
              <a:rPr lang="pt-BR" sz="1600" dirty="0">
                <a:latin typeface="+mn-lt"/>
                <a:sym typeface="Wingdings" pitchFamily="-101" charset="2"/>
              </a:rPr>
              <a:t>: Aluguel Social;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b="1" dirty="0">
                <a:latin typeface="+mn-lt"/>
                <a:sym typeface="Wingdings" pitchFamily="-101" charset="2"/>
              </a:rPr>
              <a:t>Serviços, Programa e Benefícios </a:t>
            </a:r>
            <a:r>
              <a:rPr lang="pt-BR" sz="1600" b="1" dirty="0" err="1">
                <a:latin typeface="+mn-lt"/>
                <a:sym typeface="Wingdings" pitchFamily="-101" charset="2"/>
              </a:rPr>
              <a:t>Socioassistenciais</a:t>
            </a:r>
            <a:r>
              <a:rPr lang="pt-BR" sz="1600" b="1" dirty="0">
                <a:latin typeface="+mn-lt"/>
                <a:sym typeface="Wingdings" pitchFamily="-101" charset="2"/>
              </a:rPr>
              <a:t> de PSE:</a:t>
            </a:r>
          </a:p>
          <a:p>
            <a:pPr marL="354013" indent="-1714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ct val="80000"/>
              <a:buFont typeface="Symbol" pitchFamily="-101" charset="2"/>
              <a:buChar char="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Serviço Especializado em Abordagem Social;</a:t>
            </a:r>
          </a:p>
          <a:p>
            <a:pPr marL="354013" indent="-1714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ct val="80000"/>
              <a:buFont typeface="Symbol" pitchFamily="-101" charset="2"/>
              <a:buChar char="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Serviço de Acolhimento Institucional.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Articulação para acesso à </a:t>
            </a:r>
            <a:r>
              <a:rPr lang="pt-BR" sz="1600" b="1" dirty="0">
                <a:latin typeface="+mn-lt"/>
                <a:sym typeface="Wingdings" pitchFamily="-101" charset="2"/>
              </a:rPr>
              <a:t>documentação civil;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Inclusão das pessoas em situação de rua no </a:t>
            </a:r>
            <a:r>
              <a:rPr lang="pt-BR" sz="1600" b="1" dirty="0">
                <a:latin typeface="+mn-lt"/>
                <a:sym typeface="Wingdings" pitchFamily="-101" charset="2"/>
              </a:rPr>
              <a:t>Cadastro Único;</a:t>
            </a:r>
            <a:endParaRPr lang="pt-BR" sz="1600" b="1" dirty="0">
              <a:latin typeface="+mn-lt"/>
            </a:endParaRP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b="1" dirty="0">
                <a:latin typeface="+mn-lt"/>
                <a:sym typeface="Wingdings" pitchFamily="-101" charset="2"/>
              </a:rPr>
              <a:t>Serviços de Políticas Públicas Setoriais:</a:t>
            </a:r>
          </a:p>
          <a:p>
            <a:pPr marL="354013" indent="-1714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ct val="80000"/>
              <a:buFont typeface="Symbol" pitchFamily="-101" charset="2"/>
              <a:buChar char="-"/>
              <a:defRPr/>
            </a:pPr>
            <a:r>
              <a:rPr lang="pt-BR" sz="1600" u="sng" dirty="0">
                <a:latin typeface="+mn-lt"/>
                <a:sym typeface="Wingdings" pitchFamily="-101" charset="2"/>
              </a:rPr>
              <a:t>Habitação;</a:t>
            </a:r>
          </a:p>
          <a:p>
            <a:pPr marL="354013" indent="-1714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ct val="80000"/>
              <a:buFont typeface="Symbol" pitchFamily="-101" charset="2"/>
              <a:buChar char="-"/>
              <a:defRPr/>
            </a:pPr>
            <a:r>
              <a:rPr lang="pt-BR" sz="1600" u="sng" dirty="0">
                <a:latin typeface="+mn-lt"/>
                <a:sym typeface="Wingdings" pitchFamily="-101" charset="2"/>
              </a:rPr>
              <a:t>Saúde;</a:t>
            </a:r>
          </a:p>
          <a:p>
            <a:pPr marL="354013" indent="-1714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ct val="80000"/>
              <a:buFont typeface="Symbol" pitchFamily="-101" charset="2"/>
              <a:buChar char="-"/>
              <a:defRPr/>
            </a:pPr>
            <a:r>
              <a:rPr lang="pt-BR" sz="1600" u="sng" dirty="0">
                <a:latin typeface="+mn-lt"/>
                <a:sym typeface="Wingdings" pitchFamily="-101" charset="2"/>
              </a:rPr>
              <a:t>Trabalho e Renda;</a:t>
            </a:r>
          </a:p>
          <a:p>
            <a:pPr marL="354013" indent="-1714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ct val="80000"/>
              <a:buFont typeface="Symbol" pitchFamily="-101" charset="2"/>
              <a:buChar char="-"/>
              <a:defRPr/>
            </a:pPr>
            <a:r>
              <a:rPr lang="pt-BR" sz="1600" u="sng" dirty="0">
                <a:latin typeface="+mn-lt"/>
                <a:sym typeface="Wingdings" pitchFamily="-101" charset="2"/>
              </a:rPr>
              <a:t>Educação;</a:t>
            </a:r>
          </a:p>
          <a:p>
            <a:pPr marL="354013" indent="-1714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ct val="80000"/>
              <a:buFont typeface="Symbol" pitchFamily="-101" charset="2"/>
              <a:buChar char="-"/>
              <a:defRPr/>
            </a:pPr>
            <a:r>
              <a:rPr lang="pt-BR" sz="1600" u="sng" dirty="0">
                <a:latin typeface="+mn-lt"/>
                <a:sym typeface="Wingdings" pitchFamily="-101" charset="2"/>
              </a:rPr>
              <a:t>Segurança Alimentar;</a:t>
            </a:r>
          </a:p>
          <a:p>
            <a:pPr marL="354013" indent="-1714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SzPct val="80000"/>
              <a:buFont typeface="Symbol" pitchFamily="-101" charset="2"/>
              <a:buChar char="-"/>
              <a:defRPr/>
            </a:pPr>
            <a:r>
              <a:rPr lang="pt-BR" sz="1600" u="sng" dirty="0">
                <a:latin typeface="+mn-lt"/>
                <a:sym typeface="Wingdings" pitchFamily="-101" charset="2"/>
              </a:rPr>
              <a:t>Segurança Pública;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b="1" dirty="0">
                <a:latin typeface="+mn-lt"/>
                <a:sym typeface="Wingdings" pitchFamily="-101" charset="2"/>
              </a:rPr>
              <a:t>Movimentos Sociais;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Demais Órgãos do </a:t>
            </a:r>
            <a:r>
              <a:rPr lang="pt-BR" sz="1600" b="1" dirty="0">
                <a:latin typeface="+mn-lt"/>
                <a:sym typeface="Wingdings" pitchFamily="-101" charset="2"/>
              </a:rPr>
              <a:t>Sistema de Garantia de Direitos </a:t>
            </a:r>
            <a:r>
              <a:rPr lang="pt-BR" sz="1600" dirty="0">
                <a:latin typeface="+mn-lt"/>
                <a:sym typeface="Wingdings" pitchFamily="-101" charset="2"/>
              </a:rPr>
              <a:t>(Ministério Público, Defensoria Pública, Centros de Defesa, dentre outros);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Instituições de Ensino e Pesquisa;</a:t>
            </a:r>
          </a:p>
          <a:p>
            <a:pPr marL="285750" indent="-285750" algn="just" fontAlgn="auto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Char char="§"/>
              <a:defRPr/>
            </a:pPr>
            <a:r>
              <a:rPr lang="pt-BR" sz="1600" dirty="0">
                <a:latin typeface="+mn-lt"/>
                <a:sym typeface="Wingdings" pitchFamily="-101" charset="2"/>
              </a:rPr>
              <a:t>Serviços, Programas e Projetos de Instituições </a:t>
            </a:r>
            <a:r>
              <a:rPr lang="pt-BR" sz="1600" b="1" dirty="0">
                <a:latin typeface="+mn-lt"/>
                <a:sym typeface="Wingdings" pitchFamily="-101" charset="2"/>
              </a:rPr>
              <a:t>Não-Governamentais</a:t>
            </a:r>
            <a:r>
              <a:rPr lang="pt-BR" sz="1600" dirty="0">
                <a:latin typeface="+mn-lt"/>
                <a:sym typeface="Wingdings" pitchFamily="-101" charset="2"/>
              </a:rPr>
              <a:t> e Comunitárias;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6D7EF798-C59B-42AE-8783-664D5408F4A3}"/>
              </a:ext>
            </a:extLst>
          </p:cNvPr>
          <p:cNvSpPr txBox="1">
            <a:spLocks/>
          </p:cNvSpPr>
          <p:nvPr/>
        </p:nvSpPr>
        <p:spPr bwMode="auto">
          <a:xfrm>
            <a:off x="395288" y="-147638"/>
            <a:ext cx="7991475" cy="1025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3200" b="1" dirty="0">
                <a:latin typeface="+mj-lt"/>
                <a:ea typeface="+mj-ea"/>
                <a:cs typeface="Arial" charset="0"/>
              </a:rPr>
              <a:t>TRABALHO SOCIAL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3" descr="C:\Users\barbara.cavalcante\Desktop\Slide 2017.png">
            <a:extLst>
              <a:ext uri="{FF2B5EF4-FFF2-40B4-BE49-F238E27FC236}">
                <a16:creationId xmlns:a16="http://schemas.microsoft.com/office/drawing/2014/main" id="{51B4B59F-4FF7-4108-A5EE-2ECC48F3DA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ângulo 1">
            <a:extLst>
              <a:ext uri="{FF2B5EF4-FFF2-40B4-BE49-F238E27FC236}">
                <a16:creationId xmlns:a16="http://schemas.microsoft.com/office/drawing/2014/main" id="{88FCB247-789A-4015-B60F-141EAF31AF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750888"/>
            <a:ext cx="8228013" cy="68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fontAlgn="auto">
              <a:spcBef>
                <a:spcPts val="800"/>
              </a:spcBef>
              <a:spcAft>
                <a:spcPts val="0"/>
              </a:spcAft>
              <a:tabLst>
                <a:tab pos="623888" algn="l"/>
              </a:tabLst>
              <a:defRPr/>
            </a:pPr>
            <a:endParaRPr lang="pt-BR" sz="1600" b="1" dirty="0"/>
          </a:p>
          <a:p>
            <a:pPr marL="182563" indent="-182563" algn="just" eaLnBrk="1" fontAlgn="auto" hangingPunct="1">
              <a:spcBef>
                <a:spcPts val="800"/>
              </a:spcBef>
              <a:spcAft>
                <a:spcPts val="0"/>
              </a:spcAft>
              <a:buFont typeface="Wingdings" pitchFamily="-101" charset="2"/>
              <a:buChar char="§"/>
              <a:tabLst>
                <a:tab pos="623888" algn="l"/>
              </a:tabLst>
              <a:defRPr/>
            </a:pPr>
            <a:endParaRPr lang="pt-BR" sz="1600" dirty="0">
              <a:latin typeface="+mn-lt"/>
              <a:cs typeface="+mn-cs"/>
            </a:endParaRPr>
          </a:p>
        </p:txBody>
      </p:sp>
      <p:sp>
        <p:nvSpPr>
          <p:cNvPr id="54276" name="Retângulo 1">
            <a:extLst>
              <a:ext uri="{FF2B5EF4-FFF2-40B4-BE49-F238E27FC236}">
                <a16:creationId xmlns:a16="http://schemas.microsoft.com/office/drawing/2014/main" id="{5124C110-A1AF-4A42-AB4F-A24EF601FC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700" y="908050"/>
            <a:ext cx="8355013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t-BR" altLang="pt-BR" sz="1800" b="1"/>
              <a:t>Os técnicos de nível superior ainda possuem as atribuições:</a:t>
            </a:r>
          </a:p>
          <a:p>
            <a:pPr>
              <a:spcBef>
                <a:spcPct val="0"/>
              </a:spcBef>
              <a:buFontTx/>
              <a:buNone/>
            </a:pPr>
            <a:endParaRPr lang="pt-BR" altLang="pt-BR" sz="1800" b="1"/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 sz="1800"/>
              <a:t>• Articulações, discussões, planejamento e desenvolvimento de atividades com outros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 sz="1800"/>
              <a:t>profissionais da rede, visando ao atendimento integral dos usuários atendidos e qualificação das intervenções;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 sz="1800"/>
              <a:t>• Participação nas reuniões para avaliação das ações e resultados atingidos no(s) Serviço(s) e planejamento das ações a serem desenvolvidas; na definição de fluxos de articulação; no estabelecimento de rotina de atendimento e acolhida dos usuários; na organização dos encaminhamentos, fluxos de informações e procedimentos;</a:t>
            </a:r>
            <a:endParaRPr lang="pt-BR" altLang="pt-BR" sz="1800" b="1"/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 sz="1800"/>
              <a:t>• Alimentação de sistema de informação, registro das ações e planejamento das atividades a serem desenvolvidas;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 sz="1800"/>
              <a:t>• Relacionamento cotidiano com a rede, tendo em vista o melhor acompanhamento dos casos.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t-BR" altLang="pt-BR" sz="1800"/>
              <a:t>• Participação nas atividades de capacitação e formação continuada;</a:t>
            </a:r>
          </a:p>
          <a:p>
            <a:pPr>
              <a:spcBef>
                <a:spcPct val="0"/>
              </a:spcBef>
              <a:buFontTx/>
              <a:buNone/>
            </a:pPr>
            <a:endParaRPr lang="pt-BR" altLang="pt-BR" sz="1800"/>
          </a:p>
          <a:p>
            <a:pPr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sp>
        <p:nvSpPr>
          <p:cNvPr id="54277" name="Título 1">
            <a:extLst>
              <a:ext uri="{FF2B5EF4-FFF2-40B4-BE49-F238E27FC236}">
                <a16:creationId xmlns:a16="http://schemas.microsoft.com/office/drawing/2014/main" id="{7F5C6A5E-0798-48FC-944F-907977C6B5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61938" y="373063"/>
            <a:ext cx="9398001" cy="773112"/>
          </a:xfrm>
        </p:spPr>
        <p:txBody>
          <a:bodyPr/>
          <a:lstStyle/>
          <a:p>
            <a:pPr eaLnBrk="1" hangingPunct="1"/>
            <a:r>
              <a:rPr lang="pt-BR" altLang="pt-BR" sz="2800" b="1">
                <a:solidFill>
                  <a:srgbClr val="98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SEPOP/CENTRO POP</a:t>
            </a:r>
            <a:br>
              <a:rPr lang="pt-BR" altLang="pt-BR" sz="2800" b="1">
                <a:solidFill>
                  <a:srgbClr val="980000"/>
                </a:solidFill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pt-BR" altLang="pt-BR" sz="2800" b="1">
              <a:solidFill>
                <a:srgbClr val="98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hape 358">
            <a:extLst>
              <a:ext uri="{FF2B5EF4-FFF2-40B4-BE49-F238E27FC236}">
                <a16:creationId xmlns:a16="http://schemas.microsoft.com/office/drawing/2014/main" id="{6FE59F8A-AA78-49D6-B457-BF0D859CA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</p:spPr>
        <p:txBody>
          <a:bodyPr lIns="91425" tIns="45700" rIns="91425" bIns="45700"/>
          <a:lstStyle/>
          <a:p>
            <a:pPr algn="l">
              <a:buClr>
                <a:srgbClr val="000000"/>
              </a:buClr>
              <a:buSzPts val="1400"/>
            </a:pPr>
            <a:endParaRPr lang="pt-BR" altLang="pt-BR" sz="4000">
              <a:solidFill>
                <a:srgbClr val="000000"/>
              </a:solidFill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  <a:sym typeface="Trebuchet MS" panose="020B0603020202020204" pitchFamily="34" charset="0"/>
            </a:endParaRPr>
          </a:p>
        </p:txBody>
      </p:sp>
      <p:sp>
        <p:nvSpPr>
          <p:cNvPr id="55299" name="Shape 359">
            <a:extLst>
              <a:ext uri="{FF2B5EF4-FFF2-40B4-BE49-F238E27FC236}">
                <a16:creationId xmlns:a16="http://schemas.microsoft.com/office/drawing/2014/main" id="{798FAFE4-A8B4-4E4E-8500-2FB8643997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2249488"/>
            <a:ext cx="8229600" cy="4324350"/>
          </a:xfrm>
        </p:spPr>
        <p:txBody>
          <a:bodyPr lIns="91425" tIns="45700" rIns="91425" bIns="45700"/>
          <a:lstStyle/>
          <a:p>
            <a:pPr marL="565150" indent="-279400">
              <a:spcBef>
                <a:spcPct val="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None/>
            </a:pPr>
            <a:endParaRPr lang="pt-BR" altLang="pt-BR" sz="2800">
              <a:solidFill>
                <a:srgbClr val="000000"/>
              </a:solidFill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  <a:sym typeface="Georgia" panose="02040502050405020303" pitchFamily="18" charset="0"/>
            </a:endParaRPr>
          </a:p>
        </p:txBody>
      </p:sp>
      <p:pic>
        <p:nvPicPr>
          <p:cNvPr id="55300" name="Shape 360" descr="C:\Users\barbara.cavalcante\Desktop\Slide 2017.png">
            <a:extLst>
              <a:ext uri="{FF2B5EF4-FFF2-40B4-BE49-F238E27FC236}">
                <a16:creationId xmlns:a16="http://schemas.microsoft.com/office/drawing/2014/main" id="{924562D1-A6D6-4D9E-8BD7-5674C01780CC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1" name="Shape 361">
            <a:extLst>
              <a:ext uri="{FF2B5EF4-FFF2-40B4-BE49-F238E27FC236}">
                <a16:creationId xmlns:a16="http://schemas.microsoft.com/office/drawing/2014/main" id="{90A58898-B45F-4C21-9FA9-5D68ACD6A75F}"/>
              </a:ext>
            </a:extLst>
          </p:cNvPr>
          <p:cNvSpPr/>
          <p:nvPr/>
        </p:nvSpPr>
        <p:spPr>
          <a:xfrm>
            <a:off x="323850" y="376238"/>
            <a:ext cx="8362950" cy="8632825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  <a:defRPr/>
            </a:pPr>
            <a:r>
              <a:rPr lang="pt-BR" sz="3000" b="1" dirty="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Questões fundamentais para o trabalho social com a população em situação de rua:</a:t>
            </a:r>
            <a:endParaRPr b="1" dirty="0">
              <a:solidFill>
                <a:srgbClr val="934B2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 dirty="0">
              <a:solidFill>
                <a:srgbClr val="934B2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 dirty="0">
              <a:solidFill>
                <a:srgbClr val="934B2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38100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●"/>
              <a:defRPr/>
            </a:pPr>
            <a:r>
              <a:rPr lang="pt-BR" sz="2400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Como realmente garantir autonomia? </a:t>
            </a:r>
            <a:endParaRPr sz="2400" b="1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/>
            </a:pPr>
            <a:endParaRPr sz="2400" b="1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38100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-"/>
              <a:defRPr/>
            </a:pPr>
            <a:r>
              <a:rPr lang="pt-BR" sz="2400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Tem a dimensão do acesso à renda mínima - Programa Bolsa Famílias e outros programas estaduais e municipais - mas sabemos que não é o suficiente para sobreviver com dignidade, aí entra o trabalho das outras políticas: </a:t>
            </a:r>
            <a:r>
              <a:rPr lang="pt-BR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Educação, Trabalho, Moradia, Cultura, Saúde...</a:t>
            </a:r>
            <a:endParaRPr sz="24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/>
            </a:pPr>
            <a:endParaRPr sz="24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38100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-"/>
              <a:defRPr/>
            </a:pPr>
            <a:r>
              <a:rPr lang="pt-BR" sz="2400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Tem a dimensão da defesa de direitos, do exercício da cidadania, do empoderamento, do protagonismo, da reflexão crítica da sociedade - mas que também a Assistência Social não é responsável sozinha, tem a Educação, a Cultura, a Saúde...</a:t>
            </a:r>
            <a:endParaRPr sz="2400" b="1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 dirty="0">
              <a:solidFill>
                <a:srgbClr val="934B2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indent="-22860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17145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pP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indent="-22860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/>
            </a:pPr>
            <a:endParaRPr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hape 516">
            <a:extLst>
              <a:ext uri="{FF2B5EF4-FFF2-40B4-BE49-F238E27FC236}">
                <a16:creationId xmlns:a16="http://schemas.microsoft.com/office/drawing/2014/main" id="{A2CD2998-3C1D-4EBC-876A-954169F58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</p:spPr>
        <p:txBody>
          <a:bodyPr lIns="91425" tIns="45700" rIns="91425" bIns="45700"/>
          <a:lstStyle/>
          <a:p>
            <a:pPr algn="l">
              <a:buClr>
                <a:srgbClr val="000000"/>
              </a:buClr>
              <a:buSzPts val="1400"/>
            </a:pPr>
            <a:endParaRPr lang="pt-BR" altLang="pt-BR" sz="4000">
              <a:solidFill>
                <a:srgbClr val="000000"/>
              </a:solidFill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  <a:sym typeface="Trebuchet MS" panose="020B0603020202020204" pitchFamily="34" charset="0"/>
            </a:endParaRPr>
          </a:p>
        </p:txBody>
      </p:sp>
      <p:sp>
        <p:nvSpPr>
          <p:cNvPr id="57347" name="Shape 517">
            <a:extLst>
              <a:ext uri="{FF2B5EF4-FFF2-40B4-BE49-F238E27FC236}">
                <a16:creationId xmlns:a16="http://schemas.microsoft.com/office/drawing/2014/main" id="{EA96ED2D-4841-4367-84DD-C60796478F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2249488"/>
            <a:ext cx="8229600" cy="4324350"/>
          </a:xfrm>
        </p:spPr>
        <p:txBody>
          <a:bodyPr lIns="91425" tIns="45700" rIns="91425" bIns="45700"/>
          <a:lstStyle/>
          <a:p>
            <a:pPr marL="565150" indent="-279400">
              <a:spcBef>
                <a:spcPct val="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None/>
            </a:pPr>
            <a:endParaRPr lang="pt-BR" altLang="pt-BR" sz="2800">
              <a:solidFill>
                <a:srgbClr val="000000"/>
              </a:solidFill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  <a:sym typeface="Georgia" panose="02040502050405020303" pitchFamily="18" charset="0"/>
            </a:endParaRPr>
          </a:p>
        </p:txBody>
      </p:sp>
      <p:pic>
        <p:nvPicPr>
          <p:cNvPr id="57348" name="Shape 518" descr="C:\Users\barbara.cavalcante\Desktop\Slide 2017.png">
            <a:extLst>
              <a:ext uri="{FF2B5EF4-FFF2-40B4-BE49-F238E27FC236}">
                <a16:creationId xmlns:a16="http://schemas.microsoft.com/office/drawing/2014/main" id="{12E887E7-402F-4E57-B0A5-FF507E138124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9" name="Shape 519">
            <a:extLst>
              <a:ext uri="{FF2B5EF4-FFF2-40B4-BE49-F238E27FC236}">
                <a16:creationId xmlns:a16="http://schemas.microsoft.com/office/drawing/2014/main" id="{C13D5035-94C7-41C4-AA36-CBC27D2F9A75}"/>
              </a:ext>
            </a:extLst>
          </p:cNvPr>
          <p:cNvSpPr/>
          <p:nvPr/>
        </p:nvSpPr>
        <p:spPr>
          <a:xfrm>
            <a:off x="323850" y="95250"/>
            <a:ext cx="8362950" cy="8632825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/>
            </a:pPr>
            <a:r>
              <a:rPr lang="pt-BR" sz="2800" b="1" dirty="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PROTEÇÃO INTEGRAL</a:t>
            </a:r>
            <a:endParaRPr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indent="-34290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Tx/>
              <a:buChar char="●"/>
              <a:defRPr/>
            </a:pPr>
            <a:r>
              <a:rPr lang="pt-BR" sz="1600" b="1" dirty="0">
                <a:solidFill>
                  <a:schemeClr val="dk1"/>
                </a:solidFill>
              </a:rPr>
              <a:t>Princípio da intersetorialidade: </a:t>
            </a:r>
            <a:r>
              <a:rPr lang="pt-BR" sz="1600" b="1" dirty="0">
                <a:solidFill>
                  <a:schemeClr val="dk1"/>
                </a:solidFill>
                <a:sym typeface="Arial"/>
              </a:rPr>
              <a:t>A Proteção Social Especial tem grande incompletude institucional diante da complexidade das situações de risco e violação de direitos e do papel de cada</a:t>
            </a:r>
            <a:r>
              <a:rPr lang="pt-BR" sz="1600" b="1" dirty="0">
                <a:solidFill>
                  <a:schemeClr val="dk1"/>
                </a:solidFill>
              </a:rPr>
              <a:t> </a:t>
            </a:r>
            <a:r>
              <a:rPr lang="pt-BR" sz="1600" b="1" dirty="0">
                <a:solidFill>
                  <a:schemeClr val="dk1"/>
                </a:solidFill>
                <a:sym typeface="Arial"/>
              </a:rPr>
              <a:t>órgão do Estado e da Sociedade envolvidos na proteção dos indivíduos e famílias. </a:t>
            </a:r>
            <a:endParaRPr sz="1600" b="1" dirty="0">
              <a:solidFill>
                <a:schemeClr val="dk1"/>
              </a:solidFill>
            </a:endParaRPr>
          </a:p>
          <a:p>
            <a:pPr marL="457200" indent="-34290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/>
            </a:pPr>
            <a:r>
              <a:rPr lang="pt-BR" sz="1600" b="1" dirty="0">
                <a:solidFill>
                  <a:schemeClr val="dk1"/>
                </a:solidFill>
                <a:sym typeface="Arial"/>
              </a:rPr>
              <a:t>Muitas vezes a gestão do atendimento deve ser compartilhada com outras Políticas Públicas, Poder Judiciário, Ministério Público, Defensoria Pública, Sistema de Garantia e Defesa de Direitos, Conselhos de Direitos e Movimentos Sociais.</a:t>
            </a:r>
          </a:p>
          <a:p>
            <a:pPr marL="457200" indent="-34290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/>
            </a:pPr>
            <a:r>
              <a:rPr lang="pt-BR" sz="1600" b="1" dirty="0">
                <a:solidFill>
                  <a:schemeClr val="dk1"/>
                </a:solidFill>
                <a:sym typeface="Arial"/>
              </a:rPr>
              <a:t>Essa ARTICULAÇÃO DEVE SER INSTITUCIONALIZADA: conhecimento uns dos outros, definição de procedimentos de trabalho, fluxos e protocolos. </a:t>
            </a:r>
          </a:p>
          <a:p>
            <a:pPr marL="457200" indent="-34290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●"/>
              <a:defRPr/>
            </a:pPr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É importante o estado e os municípios terem políticas públicas voltadas para a população em situação de rua e parceria com entidades: programas habitacionais ou benefício de locação social, escolarização, inclusão produtiva, economia solidária, cooperativismo, projetos culturais...</a:t>
            </a:r>
            <a:endParaRPr sz="1600" b="1" dirty="0">
              <a:solidFill>
                <a:schemeClr val="accent2">
                  <a:lumMod val="50000"/>
                </a:schemeClr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indent="-22860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17145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pP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indent="-22860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/>
            </a:pPr>
            <a:endParaRPr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Shape 455" descr="C:\Users\barbara.cavalcante\Desktop\Slide 2017.png">
            <a:extLst>
              <a:ext uri="{FF2B5EF4-FFF2-40B4-BE49-F238E27FC236}">
                <a16:creationId xmlns:a16="http://schemas.microsoft.com/office/drawing/2014/main" id="{DB6BED5F-9AC4-4AAE-8E28-16AC3FA81EF8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6" name="Shape 456">
            <a:extLst>
              <a:ext uri="{FF2B5EF4-FFF2-40B4-BE49-F238E27FC236}">
                <a16:creationId xmlns:a16="http://schemas.microsoft.com/office/drawing/2014/main" id="{737336F2-6BF4-4845-A81A-0D93DCA4F305}"/>
              </a:ext>
            </a:extLst>
          </p:cNvPr>
          <p:cNvSpPr txBox="1"/>
          <p:nvPr/>
        </p:nvSpPr>
        <p:spPr>
          <a:xfrm>
            <a:off x="346075" y="155575"/>
            <a:ext cx="8240713" cy="6211888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/>
            </a:pPr>
            <a:r>
              <a:rPr lang="pt-BR" sz="2000" b="1" dirty="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ALGUNS DESAFIOS DO CENTRO POP:  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Dificuldade para implantar em alguns locais por causa da recusa das comunidades;</a:t>
            </a:r>
            <a:endParaRPr lang="pt-BR" dirty="0"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Fechamento e cancelamento do </a:t>
            </a:r>
            <a:r>
              <a:rPr lang="pt-BR" b="1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cofinanciamento</a:t>
            </a:r>
            <a:r>
              <a:rPr lang="pt-BR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federal;</a:t>
            </a:r>
            <a:endParaRPr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Dificuldade de acesso por:</a:t>
            </a:r>
            <a:r>
              <a:rPr lang="pt-BR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pt-BR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excesso de burocracia</a:t>
            </a:r>
            <a:r>
              <a:rPr lang="pt-BR" dirty="0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pt-BR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necessidade de encaminhamento de outras políticas</a:t>
            </a:r>
            <a:r>
              <a:rPr lang="pt-BR" dirty="0"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pt-BR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checagem de ficha criminal (chamam a polícia);</a:t>
            </a:r>
            <a:endParaRPr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Recusa do atendimento:</a:t>
            </a:r>
            <a:endParaRPr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Wingdings" panose="05000000000000000000" pitchFamily="2" charset="2"/>
              <a:buChar char="ü"/>
              <a:defRPr/>
            </a:pPr>
            <a:r>
              <a:rPr lang="pt-BR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se tiver consumido álcool e outras drogas;</a:t>
            </a:r>
            <a:endParaRPr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Wingdings" panose="05000000000000000000" pitchFamily="2" charset="2"/>
              <a:buChar char="ü"/>
              <a:defRPr/>
            </a:pPr>
            <a:r>
              <a:rPr lang="pt-BR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se for de outro município, estipulando um tempo de permanência no município, </a:t>
            </a:r>
            <a:r>
              <a:rPr lang="pt-BR" b="1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ex</a:t>
            </a:r>
            <a:r>
              <a:rPr lang="pt-BR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 6 meses</a:t>
            </a:r>
            <a:endParaRPr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Política do recâmbio – passagens para outros municípios; 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Guarda de pertences insuficiente;</a:t>
            </a:r>
          </a:p>
          <a:p>
            <a:pPr marL="285750" lvl="1" indent="-311150" algn="just">
              <a:lnSpc>
                <a:spcPct val="150000"/>
              </a:lnSpc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latin typeface="Calibri"/>
                <a:ea typeface="Calibri"/>
                <a:cs typeface="Calibri"/>
                <a:sym typeface="Calibri"/>
              </a:rPr>
              <a:t>Funcionamento em horário comercial, fechado a noite e nos finais de semana;</a:t>
            </a:r>
            <a:endParaRPr lang="pt-BR" dirty="0"/>
          </a:p>
          <a:p>
            <a:pPr marL="285750" lvl="1" indent="-311150" algn="just">
              <a:lnSpc>
                <a:spcPct val="150000"/>
              </a:lnSpc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Horários e regras arbitrárias;</a:t>
            </a:r>
            <a:endParaRPr lang="pt-BR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Shape 455" descr="C:\Users\barbara.cavalcante\Desktop\Slide 2017.png">
            <a:extLst>
              <a:ext uri="{FF2B5EF4-FFF2-40B4-BE49-F238E27FC236}">
                <a16:creationId xmlns:a16="http://schemas.microsoft.com/office/drawing/2014/main" id="{1D80CE93-EC9D-4705-8FE0-BCA8F4DC8A6C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6" name="Shape 456">
            <a:extLst>
              <a:ext uri="{FF2B5EF4-FFF2-40B4-BE49-F238E27FC236}">
                <a16:creationId xmlns:a16="http://schemas.microsoft.com/office/drawing/2014/main" id="{1BB7F58E-8E00-489E-949F-094328A1DEA6}"/>
              </a:ext>
            </a:extLst>
          </p:cNvPr>
          <p:cNvSpPr txBox="1"/>
          <p:nvPr/>
        </p:nvSpPr>
        <p:spPr>
          <a:xfrm>
            <a:off x="290513" y="0"/>
            <a:ext cx="8572500" cy="8909050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defRPr/>
            </a:pPr>
            <a:r>
              <a:rPr lang="pt-BR" sz="2000" b="1" dirty="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ALGUNS DESAFIOS DO CENTRO POP:  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Wingdings" panose="05000000000000000000" pitchFamily="2" charset="2"/>
              <a:buChar char="§"/>
              <a:defRPr/>
            </a:pPr>
            <a:endParaRPr lang="pt-BR" b="1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1" indent="-311150" algn="just">
              <a:lnSpc>
                <a:spcPct val="150000"/>
              </a:lnSpc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latin typeface="Calibri"/>
                <a:ea typeface="Calibri"/>
                <a:cs typeface="Calibri"/>
                <a:sym typeface="Calibri"/>
              </a:rPr>
              <a:t>Política do encaminhamento, sem realizar acompanhamento;</a:t>
            </a:r>
          </a:p>
          <a:p>
            <a:pPr marL="285750" lvl="1" indent="-311150" algn="just">
              <a:lnSpc>
                <a:spcPct val="150000"/>
              </a:lnSpc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Potencializar a defesa de direitos e o incentivo a mobilização, protagonismo, a organização coletiva e participação social, efetivando a formação cidadã; </a:t>
            </a:r>
          </a:p>
          <a:p>
            <a:pPr marL="285750" lvl="1" indent="-311150" algn="just">
              <a:lnSpc>
                <a:spcPct val="150000"/>
              </a:lnSpc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Formar parceria com a comunidade para o desenvolvimento do trabalho social e fortalecimento dos vínculos comunitários;</a:t>
            </a:r>
            <a:endParaRPr lang="pt-BR" dirty="0">
              <a:solidFill>
                <a:schemeClr val="dk1"/>
              </a:solidFill>
            </a:endParaRPr>
          </a:p>
          <a:p>
            <a:pPr marL="285750" lvl="1" indent="-311150" algn="just">
              <a:lnSpc>
                <a:spcPct val="150000"/>
              </a:lnSpc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Pouco acesso à política de Segurança Alimentar/poucas fichas para almoço;</a:t>
            </a:r>
          </a:p>
          <a:p>
            <a:pPr marL="285750" lvl="1" indent="-311150" algn="just">
              <a:lnSpc>
                <a:spcPct val="150000"/>
              </a:lnSpc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Alimentação dentro do Centro Pop?</a:t>
            </a:r>
            <a:endParaRPr lang="pt-BR" b="1" dirty="0">
              <a:latin typeface="Calibri"/>
              <a:ea typeface="Calibri"/>
              <a:cs typeface="Calibri"/>
              <a:sym typeface="Calibri"/>
            </a:endParaRPr>
          </a:p>
          <a:p>
            <a:pPr marL="285750" lvl="1" indent="-311150" algn="just">
              <a:lnSpc>
                <a:spcPct val="150000"/>
              </a:lnSpc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Policia e seguranças dentro das unidades;</a:t>
            </a:r>
            <a:endParaRPr lang="pt-BR" dirty="0">
              <a:solidFill>
                <a:schemeClr val="dk1"/>
              </a:solidFill>
            </a:endParaRPr>
          </a:p>
          <a:p>
            <a:pPr marL="285750" lvl="1" indent="-311150" algn="just">
              <a:lnSpc>
                <a:spcPct val="150000"/>
              </a:lnSpc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Revista vexatória para a entrada;</a:t>
            </a:r>
          </a:p>
          <a:p>
            <a:pPr marL="285750" lvl="1" indent="-311150" algn="just">
              <a:lnSpc>
                <a:spcPct val="150000"/>
              </a:lnSpc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maioria não recebe animais;</a:t>
            </a:r>
          </a:p>
          <a:p>
            <a:pPr marL="285750" lvl="1" indent="-311150" algn="just">
              <a:lnSpc>
                <a:spcPct val="150000"/>
              </a:lnSpc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latin typeface="Calibri"/>
                <a:ea typeface="Calibri"/>
                <a:cs typeface="Calibri"/>
                <a:sym typeface="Calibri"/>
              </a:rPr>
              <a:t>Especificidade dos municípios que possuem </a:t>
            </a:r>
            <a:r>
              <a:rPr lang="pt-BR" b="1" dirty="0" err="1">
                <a:latin typeface="Calibri"/>
                <a:ea typeface="Calibri"/>
                <a:cs typeface="Calibri"/>
                <a:sym typeface="Calibri"/>
              </a:rPr>
              <a:t>entrocamentos</a:t>
            </a:r>
            <a:r>
              <a:rPr lang="pt-BR" b="1" dirty="0">
                <a:latin typeface="Calibri"/>
                <a:ea typeface="Calibri"/>
                <a:cs typeface="Calibri"/>
                <a:sym typeface="Calibri"/>
              </a:rPr>
              <a:t>, fronteiras;</a:t>
            </a:r>
          </a:p>
          <a:p>
            <a:pPr marL="285750" lvl="1" indent="-311150" algn="just">
              <a:lnSpc>
                <a:spcPct val="150000"/>
              </a:lnSpc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latin typeface="Calibri"/>
                <a:ea typeface="Calibri"/>
                <a:cs typeface="Calibri"/>
                <a:sym typeface="Calibri"/>
              </a:rPr>
              <a:t>Especificidade das metrópoles – muita demanda, </a:t>
            </a:r>
            <a:r>
              <a:rPr lang="pt-BR" b="1" dirty="0" err="1">
                <a:latin typeface="Calibri"/>
                <a:ea typeface="Calibri"/>
                <a:cs typeface="Calibri"/>
                <a:sym typeface="Calibri"/>
              </a:rPr>
              <a:t>cofinanciamento</a:t>
            </a:r>
            <a:r>
              <a:rPr lang="pt-BR" b="1" dirty="0">
                <a:latin typeface="Calibri"/>
                <a:ea typeface="Calibri"/>
                <a:cs typeface="Calibri"/>
                <a:sym typeface="Calibri"/>
              </a:rPr>
              <a:t> insuficiente;</a:t>
            </a:r>
          </a:p>
          <a:p>
            <a:pPr marL="285750" lvl="1" indent="-311150" algn="just">
              <a:lnSpc>
                <a:spcPct val="150000"/>
              </a:lnSpc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latin typeface="Calibri"/>
                <a:ea typeface="Calibri"/>
                <a:cs typeface="Calibri"/>
                <a:sym typeface="Calibri"/>
              </a:rPr>
              <a:t>Especificidades das pessoas egressas do sistema prisional</a:t>
            </a:r>
            <a:endParaRPr lang="pt-BR" dirty="0"/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Wingdings" panose="05000000000000000000" pitchFamily="2" charset="2"/>
              <a:buChar char="§"/>
              <a:defRPr/>
            </a:pPr>
            <a:endParaRPr sz="1400" b="1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1" indent="-1968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pPr>
            <a:endParaRPr sz="1400" b="1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1" indent="-1968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pPr>
            <a:endParaRPr sz="1400" b="1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69850" lvl="1" indent="190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pPr>
            <a:endParaRPr sz="1400" b="1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1968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/>
            </a:pPr>
            <a:endParaRPr sz="1400" b="1" dirty="0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285750" indent="-1968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None/>
              <a:defRPr/>
            </a:pPr>
            <a:endParaRPr sz="1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pPr>
            <a:endParaRPr sz="1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1968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None/>
              <a:defRPr/>
            </a:pPr>
            <a:endParaRPr sz="1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>
            <a:extLst>
              <a:ext uri="{FF2B5EF4-FFF2-40B4-BE49-F238E27FC236}">
                <a16:creationId xmlns:a16="http://schemas.microsoft.com/office/drawing/2014/main" id="{D1CE6A89-1222-495D-A39B-553E07663D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39" name="Text Box 3">
            <a:extLst>
              <a:ext uri="{FF2B5EF4-FFF2-40B4-BE49-F238E27FC236}">
                <a16:creationId xmlns:a16="http://schemas.microsoft.com/office/drawing/2014/main" id="{FFD8D645-9B3D-4B4C-99E7-5F969FD07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" y="476250"/>
            <a:ext cx="8281988" cy="1003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marL="215900" indent="-215900">
              <a:tabLst>
                <a:tab pos="215900" algn="l"/>
                <a:tab pos="1130300" algn="l"/>
                <a:tab pos="2044700" algn="l"/>
                <a:tab pos="2959100" algn="l"/>
                <a:tab pos="3873500" algn="l"/>
                <a:tab pos="4787900" algn="l"/>
                <a:tab pos="5702300" algn="l"/>
                <a:tab pos="6616700" algn="l"/>
                <a:tab pos="7531100" algn="l"/>
                <a:tab pos="8445500" algn="l"/>
                <a:tab pos="9359900" algn="l"/>
                <a:tab pos="10274300" algn="l"/>
              </a:tabLst>
              <a:defRPr>
                <a:solidFill>
                  <a:srgbClr val="000000"/>
                </a:solidFill>
                <a:latin typeface="Calibri" pitchFamily="32" charset="0"/>
                <a:cs typeface="Arial" charset="0"/>
              </a:defRPr>
            </a:lvl1pPr>
            <a:lvl2pPr>
              <a:tabLst>
                <a:tab pos="215900" algn="l"/>
                <a:tab pos="1130300" algn="l"/>
                <a:tab pos="2044700" algn="l"/>
                <a:tab pos="2959100" algn="l"/>
                <a:tab pos="3873500" algn="l"/>
                <a:tab pos="4787900" algn="l"/>
                <a:tab pos="5702300" algn="l"/>
                <a:tab pos="6616700" algn="l"/>
                <a:tab pos="7531100" algn="l"/>
                <a:tab pos="8445500" algn="l"/>
                <a:tab pos="9359900" algn="l"/>
                <a:tab pos="10274300" algn="l"/>
              </a:tabLst>
              <a:defRPr>
                <a:solidFill>
                  <a:srgbClr val="000000"/>
                </a:solidFill>
                <a:latin typeface="Calibri" pitchFamily="32" charset="0"/>
                <a:cs typeface="Arial" charset="0"/>
              </a:defRPr>
            </a:lvl2pPr>
            <a:lvl3pPr>
              <a:tabLst>
                <a:tab pos="215900" algn="l"/>
                <a:tab pos="1130300" algn="l"/>
                <a:tab pos="2044700" algn="l"/>
                <a:tab pos="2959100" algn="l"/>
                <a:tab pos="3873500" algn="l"/>
                <a:tab pos="4787900" algn="l"/>
                <a:tab pos="5702300" algn="l"/>
                <a:tab pos="6616700" algn="l"/>
                <a:tab pos="7531100" algn="l"/>
                <a:tab pos="8445500" algn="l"/>
                <a:tab pos="9359900" algn="l"/>
                <a:tab pos="10274300" algn="l"/>
              </a:tabLst>
              <a:defRPr>
                <a:solidFill>
                  <a:srgbClr val="000000"/>
                </a:solidFill>
                <a:latin typeface="Calibri" pitchFamily="32" charset="0"/>
                <a:cs typeface="Arial" charset="0"/>
              </a:defRPr>
            </a:lvl3pPr>
            <a:lvl4pPr>
              <a:tabLst>
                <a:tab pos="215900" algn="l"/>
                <a:tab pos="1130300" algn="l"/>
                <a:tab pos="2044700" algn="l"/>
                <a:tab pos="2959100" algn="l"/>
                <a:tab pos="3873500" algn="l"/>
                <a:tab pos="4787900" algn="l"/>
                <a:tab pos="5702300" algn="l"/>
                <a:tab pos="6616700" algn="l"/>
                <a:tab pos="7531100" algn="l"/>
                <a:tab pos="8445500" algn="l"/>
                <a:tab pos="9359900" algn="l"/>
                <a:tab pos="10274300" algn="l"/>
              </a:tabLst>
              <a:defRPr>
                <a:solidFill>
                  <a:srgbClr val="000000"/>
                </a:solidFill>
                <a:latin typeface="Calibri" pitchFamily="32" charset="0"/>
                <a:cs typeface="Arial" charset="0"/>
              </a:defRPr>
            </a:lvl4pPr>
            <a:lvl5pPr>
              <a:tabLst>
                <a:tab pos="215900" algn="l"/>
                <a:tab pos="1130300" algn="l"/>
                <a:tab pos="2044700" algn="l"/>
                <a:tab pos="2959100" algn="l"/>
                <a:tab pos="3873500" algn="l"/>
                <a:tab pos="4787900" algn="l"/>
                <a:tab pos="5702300" algn="l"/>
                <a:tab pos="6616700" algn="l"/>
                <a:tab pos="7531100" algn="l"/>
                <a:tab pos="8445500" algn="l"/>
                <a:tab pos="9359900" algn="l"/>
                <a:tab pos="10274300" algn="l"/>
              </a:tabLst>
              <a:defRPr>
                <a:solidFill>
                  <a:srgbClr val="000000"/>
                </a:solidFill>
                <a:latin typeface="Calibri" pitchFamily="32" charset="0"/>
                <a:cs typeface="Arial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1130300" algn="l"/>
                <a:tab pos="2044700" algn="l"/>
                <a:tab pos="2959100" algn="l"/>
                <a:tab pos="3873500" algn="l"/>
                <a:tab pos="4787900" algn="l"/>
                <a:tab pos="5702300" algn="l"/>
                <a:tab pos="6616700" algn="l"/>
                <a:tab pos="7531100" algn="l"/>
                <a:tab pos="8445500" algn="l"/>
                <a:tab pos="9359900" algn="l"/>
                <a:tab pos="10274300" algn="l"/>
              </a:tabLst>
              <a:defRPr>
                <a:solidFill>
                  <a:srgbClr val="000000"/>
                </a:solidFill>
                <a:latin typeface="Calibri" pitchFamily="32" charset="0"/>
                <a:cs typeface="Arial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1130300" algn="l"/>
                <a:tab pos="2044700" algn="l"/>
                <a:tab pos="2959100" algn="l"/>
                <a:tab pos="3873500" algn="l"/>
                <a:tab pos="4787900" algn="l"/>
                <a:tab pos="5702300" algn="l"/>
                <a:tab pos="6616700" algn="l"/>
                <a:tab pos="7531100" algn="l"/>
                <a:tab pos="8445500" algn="l"/>
                <a:tab pos="9359900" algn="l"/>
                <a:tab pos="10274300" algn="l"/>
              </a:tabLst>
              <a:defRPr>
                <a:solidFill>
                  <a:srgbClr val="000000"/>
                </a:solidFill>
                <a:latin typeface="Calibri" pitchFamily="32" charset="0"/>
                <a:cs typeface="Arial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1130300" algn="l"/>
                <a:tab pos="2044700" algn="l"/>
                <a:tab pos="2959100" algn="l"/>
                <a:tab pos="3873500" algn="l"/>
                <a:tab pos="4787900" algn="l"/>
                <a:tab pos="5702300" algn="l"/>
                <a:tab pos="6616700" algn="l"/>
                <a:tab pos="7531100" algn="l"/>
                <a:tab pos="8445500" algn="l"/>
                <a:tab pos="9359900" algn="l"/>
                <a:tab pos="10274300" algn="l"/>
              </a:tabLst>
              <a:defRPr>
                <a:solidFill>
                  <a:srgbClr val="000000"/>
                </a:solidFill>
                <a:latin typeface="Calibri" pitchFamily="32" charset="0"/>
                <a:cs typeface="Arial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215900" algn="l"/>
                <a:tab pos="1130300" algn="l"/>
                <a:tab pos="2044700" algn="l"/>
                <a:tab pos="2959100" algn="l"/>
                <a:tab pos="3873500" algn="l"/>
                <a:tab pos="4787900" algn="l"/>
                <a:tab pos="5702300" algn="l"/>
                <a:tab pos="6616700" algn="l"/>
                <a:tab pos="7531100" algn="l"/>
                <a:tab pos="8445500" algn="l"/>
                <a:tab pos="9359900" algn="l"/>
                <a:tab pos="10274300" algn="l"/>
              </a:tabLst>
              <a:defRPr>
                <a:solidFill>
                  <a:srgbClr val="000000"/>
                </a:solidFill>
                <a:latin typeface="Calibri" pitchFamily="32" charset="0"/>
                <a:cs typeface="Arial" charset="0"/>
              </a:defRPr>
            </a:lvl9pPr>
          </a:lstStyle>
          <a:p>
            <a:pPr marL="0" indent="0" algn="ctr">
              <a:spcBef>
                <a:spcPts val="1800"/>
              </a:spcBef>
              <a:buClr>
                <a:srgbClr val="000000"/>
              </a:buClr>
              <a:buSzPct val="45000"/>
              <a:buFont typeface="Times New Roman" pitchFamily="16" charset="0"/>
              <a:buNone/>
              <a:defRPr/>
            </a:pPr>
            <a:r>
              <a:rPr lang="pt-BR" altLang="pt-BR" sz="2400" b="1" dirty="0"/>
              <a:t>Serviço Especializado em Abordagem Social</a:t>
            </a:r>
          </a:p>
          <a:p>
            <a:pPr marL="0" indent="0" algn="just">
              <a:spcBef>
                <a:spcPts val="1800"/>
              </a:spcBef>
              <a:buClr>
                <a:srgbClr val="000000"/>
              </a:buClr>
              <a:buSzPct val="45000"/>
              <a:defRPr/>
            </a:pPr>
            <a:r>
              <a:rPr lang="pt-BR" sz="2000" b="1" dirty="0">
                <a:solidFill>
                  <a:srgbClr val="0C57D2"/>
                </a:solidFill>
                <a:latin typeface="Calibri" pitchFamily="34" charset="0"/>
                <a:cs typeface="Arial" pitchFamily="34" charset="0"/>
              </a:rPr>
              <a:t>Unidades de oferta: </a:t>
            </a:r>
            <a:r>
              <a:rPr lang="pt-BR" sz="1600" b="1" dirty="0">
                <a:solidFill>
                  <a:srgbClr val="FF0000"/>
                </a:solidFill>
                <a:ea typeface="MS PGothic" pitchFamily="32" charset="-128"/>
              </a:rPr>
              <a:t>Centro POP</a:t>
            </a:r>
            <a:r>
              <a:rPr lang="pt-BR" sz="1600" dirty="0">
                <a:ea typeface="MS PGothic" pitchFamily="32" charset="-128"/>
              </a:rPr>
              <a:t>; </a:t>
            </a:r>
            <a:r>
              <a:rPr lang="pt-BR" sz="1600" b="1" dirty="0">
                <a:solidFill>
                  <a:srgbClr val="FF0000"/>
                </a:solidFill>
                <a:ea typeface="MS PGothic" pitchFamily="32" charset="-128"/>
              </a:rPr>
              <a:t>CREAS</a:t>
            </a:r>
            <a:r>
              <a:rPr lang="pt-BR" sz="1600" dirty="0">
                <a:ea typeface="MS PGothic" pitchFamily="32" charset="-128"/>
              </a:rPr>
              <a:t> e/ou </a:t>
            </a:r>
            <a:r>
              <a:rPr lang="pt-BR" sz="1600" b="1" dirty="0">
                <a:solidFill>
                  <a:srgbClr val="FF0000"/>
                </a:solidFill>
                <a:ea typeface="MS PGothic" pitchFamily="32" charset="-128"/>
              </a:rPr>
              <a:t>Unidade referenciada </a:t>
            </a:r>
            <a:r>
              <a:rPr lang="pt-BR" sz="1600" dirty="0">
                <a:ea typeface="MS PGothic" pitchFamily="32" charset="-128"/>
              </a:rPr>
              <a:t>ao CREAS ou ao Centro Pop (Entidade e Organização de Assistência Social abrangida pela LOAS, inscrita no Conselho de Assistência Social do município ou DF)</a:t>
            </a:r>
          </a:p>
          <a:p>
            <a:pPr marL="0" indent="0" algn="just">
              <a:spcBef>
                <a:spcPts val="1800"/>
              </a:spcBef>
              <a:buClr>
                <a:srgbClr val="000000"/>
              </a:buClr>
              <a:buSzPct val="45000"/>
              <a:buFont typeface="Times New Roman" pitchFamily="16" charset="0"/>
              <a:buNone/>
              <a:defRPr/>
            </a:pPr>
            <a:r>
              <a:rPr lang="pt-BR" sz="2000" b="1" dirty="0">
                <a:solidFill>
                  <a:srgbClr val="0C57D2"/>
                </a:solidFill>
                <a:latin typeface="Calibri" pitchFamily="34" charset="0"/>
                <a:cs typeface="Arial" pitchFamily="34" charset="0"/>
              </a:rPr>
              <a:t>Unidade Referenciada ao CREAS ou ao Centro Pop: 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/>
            </a:pPr>
            <a:r>
              <a:rPr lang="pt-BR" sz="1600" dirty="0">
                <a:ea typeface="MS PGothic" pitchFamily="32" charset="-128"/>
              </a:rPr>
              <a:t>Pressupõe o suporte técnico do CREAS ou do Centro Pop na: organização técnica do Serviço, construção de estratégias metodológicas, realização de estudos de caso e vinculação de pessoas e famílias ao acompanhamento especializado. </a:t>
            </a:r>
          </a:p>
          <a:p>
            <a:pPr marL="285750" indent="-285750" algn="just">
              <a:spcBef>
                <a:spcPts val="18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/>
            </a:pPr>
            <a:r>
              <a:rPr lang="pt-BR" sz="1600" dirty="0">
                <a:ea typeface="MS PGothic" pitchFamily="32" charset="-128"/>
              </a:rPr>
              <a:t>Não pressupõe vinculação e subordinação administrativa ao CREAS ou Centro Pop.</a:t>
            </a:r>
            <a:endParaRPr lang="pt-BR" sz="1600" b="1" dirty="0">
              <a:solidFill>
                <a:srgbClr val="0C57D2"/>
              </a:solidFill>
              <a:latin typeface="Calibri" pitchFamily="34" charset="0"/>
              <a:cs typeface="Arial" pitchFamily="34" charset="0"/>
            </a:endParaRPr>
          </a:p>
          <a:p>
            <a:pPr marL="285750" indent="-285750" algn="just">
              <a:spcBef>
                <a:spcPts val="1800"/>
              </a:spcBef>
              <a:buClr>
                <a:srgbClr val="000000"/>
              </a:buClr>
              <a:buSzPct val="100000"/>
              <a:buFont typeface="Arial" pitchFamily="34" charset="0"/>
              <a:buChar char="•"/>
              <a:defRPr/>
            </a:pPr>
            <a:r>
              <a:rPr lang="pt-BR" sz="1600" dirty="0">
                <a:ea typeface="MS PGothic" pitchFamily="32" charset="-128"/>
              </a:rPr>
              <a:t>Implica necessariamente em: Alinhamento às </a:t>
            </a:r>
            <a:r>
              <a:rPr lang="pt-BR" sz="1600" dirty="0">
                <a:solidFill>
                  <a:srgbClr val="C00000"/>
                </a:solidFill>
                <a:ea typeface="MS PGothic" pitchFamily="32" charset="-128"/>
              </a:rPr>
              <a:t>normativas e aos parâmetros do SUAS</a:t>
            </a:r>
            <a:r>
              <a:rPr lang="pt-BR" sz="1600" dirty="0">
                <a:ea typeface="MS PGothic" pitchFamily="32" charset="-128"/>
              </a:rPr>
              <a:t>; Reconhecimento da </a:t>
            </a:r>
            <a:r>
              <a:rPr lang="pt-BR" sz="1600" dirty="0">
                <a:solidFill>
                  <a:srgbClr val="C00000"/>
                </a:solidFill>
                <a:ea typeface="MS PGothic" pitchFamily="32" charset="-128"/>
              </a:rPr>
              <a:t>centralidade na família </a:t>
            </a:r>
            <a:r>
              <a:rPr lang="pt-BR" sz="1600" dirty="0">
                <a:ea typeface="MS PGothic" pitchFamily="32" charset="-128"/>
              </a:rPr>
              <a:t>no trabalho social especializado; Definição do papel, delimitação e distinção de </a:t>
            </a:r>
            <a:r>
              <a:rPr lang="pt-BR" sz="1600" dirty="0">
                <a:solidFill>
                  <a:srgbClr val="C00000"/>
                </a:solidFill>
                <a:ea typeface="MS PGothic" pitchFamily="32" charset="-128"/>
              </a:rPr>
              <a:t>competências</a:t>
            </a:r>
            <a:r>
              <a:rPr lang="pt-BR" sz="1600" dirty="0">
                <a:ea typeface="MS PGothic" pitchFamily="32" charset="-128"/>
              </a:rPr>
              <a:t> das Unidades e Serviços; Estabelecimento de compromissos, relações e </a:t>
            </a:r>
            <a:r>
              <a:rPr lang="pt-BR" sz="1600" dirty="0">
                <a:solidFill>
                  <a:srgbClr val="C00000"/>
                </a:solidFill>
                <a:ea typeface="MS PGothic" pitchFamily="32" charset="-128"/>
              </a:rPr>
              <a:t>procedimentos comuns e/ou complementares</a:t>
            </a:r>
            <a:r>
              <a:rPr lang="pt-BR" sz="1600" dirty="0">
                <a:ea typeface="MS PGothic" pitchFamily="32" charset="-128"/>
              </a:rPr>
              <a:t>; Definição de </a:t>
            </a:r>
            <a:r>
              <a:rPr lang="pt-BR" sz="1600" dirty="0">
                <a:solidFill>
                  <a:srgbClr val="C00000"/>
                </a:solidFill>
                <a:ea typeface="MS PGothic" pitchFamily="32" charset="-128"/>
              </a:rPr>
              <a:t>fluxos de encaminhamentos </a:t>
            </a:r>
            <a:r>
              <a:rPr lang="pt-BR" sz="1600" dirty="0">
                <a:ea typeface="MS PGothic" pitchFamily="32" charset="-128"/>
              </a:rPr>
              <a:t>e </a:t>
            </a:r>
            <a:r>
              <a:rPr lang="pt-BR" sz="1600" dirty="0">
                <a:solidFill>
                  <a:srgbClr val="C00000"/>
                </a:solidFill>
                <a:ea typeface="MS PGothic" pitchFamily="32" charset="-128"/>
              </a:rPr>
              <a:t>troca de informações</a:t>
            </a:r>
            <a:r>
              <a:rPr lang="pt-BR" sz="1600" dirty="0">
                <a:ea typeface="MS PGothic" pitchFamily="32" charset="-128"/>
              </a:rPr>
              <a:t>; Apontamentos de trabalhos e atividades que possam ser desenvolvidas em </a:t>
            </a:r>
            <a:r>
              <a:rPr lang="pt-BR" sz="1600" dirty="0">
                <a:solidFill>
                  <a:srgbClr val="C00000"/>
                </a:solidFill>
                <a:ea typeface="MS PGothic" pitchFamily="32" charset="-128"/>
              </a:rPr>
              <a:t>parceria</a:t>
            </a:r>
            <a:r>
              <a:rPr lang="pt-BR" sz="1600" dirty="0">
                <a:ea typeface="MS PGothic" pitchFamily="32" charset="-128"/>
              </a:rPr>
              <a:t>; Definição de mecanismos e </a:t>
            </a:r>
            <a:r>
              <a:rPr lang="pt-BR" sz="1600" dirty="0">
                <a:solidFill>
                  <a:srgbClr val="C00000"/>
                </a:solidFill>
                <a:ea typeface="MS PGothic" pitchFamily="32" charset="-128"/>
              </a:rPr>
              <a:t>instrumentos para registros</a:t>
            </a:r>
            <a:r>
              <a:rPr lang="pt-BR" sz="1600" dirty="0">
                <a:ea typeface="MS PGothic" pitchFamily="32" charset="-128"/>
              </a:rPr>
              <a:t> de atendimento e acompanhamento às famílias e indivíduos; </a:t>
            </a:r>
            <a:r>
              <a:rPr lang="pt-BR" sz="1600" dirty="0">
                <a:solidFill>
                  <a:srgbClr val="C00000"/>
                </a:solidFill>
                <a:ea typeface="MS PGothic" pitchFamily="32" charset="-128"/>
              </a:rPr>
              <a:t>Compartilhamento de concepções</a:t>
            </a:r>
            <a:r>
              <a:rPr lang="pt-BR" sz="1600" dirty="0">
                <a:ea typeface="MS PGothic" pitchFamily="32" charset="-128"/>
              </a:rPr>
              <a:t> que devem nortear a oferta da atenção.</a:t>
            </a:r>
          </a:p>
          <a:p>
            <a:pPr algn="just">
              <a:spcBef>
                <a:spcPts val="1800"/>
              </a:spcBef>
              <a:defRPr/>
            </a:pPr>
            <a:endParaRPr lang="pt-BR" sz="1600" dirty="0">
              <a:ea typeface="MS PGothic" pitchFamily="32" charset="-128"/>
            </a:endParaRPr>
          </a:p>
          <a:p>
            <a:pPr algn="just">
              <a:spcBef>
                <a:spcPts val="1800"/>
              </a:spcBef>
              <a:buSzPct val="80000"/>
              <a:defRPr/>
            </a:pPr>
            <a:endParaRPr lang="pt-BR" dirty="0">
              <a:ea typeface="MS PGothic" pitchFamily="32" charset="-128"/>
            </a:endParaRPr>
          </a:p>
          <a:p>
            <a:pPr algn="just">
              <a:spcBef>
                <a:spcPts val="1800"/>
              </a:spcBef>
              <a:buSzPct val="80000"/>
              <a:defRPr/>
            </a:pPr>
            <a:endParaRPr lang="pt-BR" sz="2000" dirty="0">
              <a:ea typeface="MS PGothic" pitchFamily="32" charset="-128"/>
            </a:endParaRPr>
          </a:p>
          <a:p>
            <a:pPr algn="just">
              <a:spcBef>
                <a:spcPts val="1800"/>
              </a:spcBef>
              <a:buSzPct val="80000"/>
              <a:defRPr/>
            </a:pPr>
            <a:endParaRPr lang="pt-BR" sz="2000" dirty="0">
              <a:ea typeface="MS PGothic" pitchFamily="32" charset="-128"/>
            </a:endParaRPr>
          </a:p>
          <a:p>
            <a:pPr algn="just">
              <a:spcBef>
                <a:spcPts val="1800"/>
              </a:spcBef>
              <a:buSzPct val="80000"/>
              <a:defRPr/>
            </a:pPr>
            <a:endParaRPr lang="pt-BR" sz="2000" dirty="0">
              <a:ea typeface="MS PGothic" pitchFamily="32" charset="-128"/>
            </a:endParaRPr>
          </a:p>
          <a:p>
            <a:pPr algn="just">
              <a:spcBef>
                <a:spcPts val="1800"/>
              </a:spcBef>
              <a:buSzPct val="80000"/>
              <a:defRPr/>
            </a:pPr>
            <a:endParaRPr lang="pt-BR" sz="2000" dirty="0">
              <a:ea typeface="MS PGothic" pitchFamily="32" charset="-128"/>
            </a:endParaRPr>
          </a:p>
          <a:p>
            <a:pPr algn="just">
              <a:spcBef>
                <a:spcPts val="1800"/>
              </a:spcBef>
              <a:buSzPct val="80000"/>
              <a:defRPr/>
            </a:pPr>
            <a:endParaRPr lang="pt-BR" sz="2000" dirty="0">
              <a:ea typeface="MS PGothic" pitchFamily="32" charset="-128"/>
            </a:endParaRPr>
          </a:p>
          <a:p>
            <a:pPr algn="just">
              <a:spcBef>
                <a:spcPts val="1800"/>
              </a:spcBef>
              <a:buSzPct val="80000"/>
              <a:defRPr/>
            </a:pPr>
            <a:endParaRPr lang="pt-BR" sz="2000" dirty="0">
              <a:ea typeface="MS PGothic" pitchFamily="32" charset="-128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3" descr="C:\Users\barbara.cavalcante\Desktop\Slide 2017.png">
            <a:extLst>
              <a:ext uri="{FF2B5EF4-FFF2-40B4-BE49-F238E27FC236}">
                <a16:creationId xmlns:a16="http://schemas.microsoft.com/office/drawing/2014/main" id="{DD13B633-D3D3-4794-9E0D-88B07A1707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39" name="Título 1">
            <a:extLst>
              <a:ext uri="{FF2B5EF4-FFF2-40B4-BE49-F238E27FC236}">
                <a16:creationId xmlns:a16="http://schemas.microsoft.com/office/drawing/2014/main" id="{EE8EACAE-14BB-4558-B94D-C9DD5077FA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5288" y="260350"/>
            <a:ext cx="7772400" cy="552450"/>
          </a:xfrm>
        </p:spPr>
        <p:txBody>
          <a:bodyPr/>
          <a:lstStyle/>
          <a:p>
            <a:pPr eaLnBrk="1" hangingPunct="1"/>
            <a:r>
              <a:rPr lang="pt-BR" altLang="pt-BR" sz="2800" b="1"/>
              <a:t>Serviço Especializado em Abordagem Social</a:t>
            </a:r>
          </a:p>
        </p:txBody>
      </p:sp>
      <p:sp>
        <p:nvSpPr>
          <p:cNvPr id="6" name="Retângulo 13">
            <a:extLst>
              <a:ext uri="{FF2B5EF4-FFF2-40B4-BE49-F238E27FC236}">
                <a16:creationId xmlns:a16="http://schemas.microsoft.com/office/drawing/2014/main" id="{0DDDA4F3-03AE-4470-AA7E-4701269165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8475" y="1227138"/>
            <a:ext cx="8004175" cy="546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pt-BR" sz="2000" b="1" dirty="0">
                <a:solidFill>
                  <a:srgbClr val="0C57D2"/>
                </a:solidFill>
                <a:latin typeface="Calibri" pitchFamily="34" charset="0"/>
                <a:cs typeface="Arial" pitchFamily="34" charset="0"/>
              </a:rPr>
              <a:t>Equipe técnica de referência:</a:t>
            </a:r>
          </a:p>
          <a:p>
            <a:pPr>
              <a:defRPr/>
            </a:pPr>
            <a:endParaRPr lang="pt-BR" sz="1600" u="sng" dirty="0">
              <a:solidFill>
                <a:srgbClr val="000000"/>
              </a:solidFill>
            </a:endParaRPr>
          </a:p>
          <a:p>
            <a:pPr algn="just">
              <a:defRPr/>
            </a:pPr>
            <a:r>
              <a:rPr lang="pt-BR" sz="1600" dirty="0">
                <a:solidFill>
                  <a:srgbClr val="000000"/>
                </a:solidFill>
              </a:rPr>
              <a:t>Resolução CNAS nº 09, de 18 de abril de 2013 -  no </a:t>
            </a:r>
            <a:r>
              <a:rPr lang="pt-BR" sz="1600" dirty="0">
                <a:solidFill>
                  <a:srgbClr val="C00000"/>
                </a:solidFill>
              </a:rPr>
              <a:t>mínimo 3 (três) profissionais</a:t>
            </a:r>
            <a:r>
              <a:rPr lang="pt-BR" sz="1600" dirty="0">
                <a:solidFill>
                  <a:srgbClr val="000000"/>
                </a:solidFill>
              </a:rPr>
              <a:t>, sendo, </a:t>
            </a:r>
            <a:r>
              <a:rPr lang="pt-BR" sz="1600" dirty="0">
                <a:solidFill>
                  <a:srgbClr val="C00000"/>
                </a:solidFill>
              </a:rPr>
              <a:t>pelo menos, 1 (um) desses de nível superior</a:t>
            </a:r>
            <a:r>
              <a:rPr lang="pt-BR" sz="1600" dirty="0">
                <a:solidFill>
                  <a:srgbClr val="000000"/>
                </a:solidFill>
              </a:rPr>
              <a:t>, tendo em vista o caráter especializado do serviço.</a:t>
            </a:r>
          </a:p>
          <a:p>
            <a:pPr algn="just">
              <a:buSzPct val="45000"/>
              <a:defRPr/>
            </a:pPr>
            <a:endParaRPr lang="pt-BR" sz="1600" dirty="0">
              <a:solidFill>
                <a:srgbClr val="000000"/>
              </a:solidFill>
            </a:endParaRPr>
          </a:p>
          <a:p>
            <a:pPr algn="just">
              <a:buSzPct val="45000"/>
              <a:defRPr/>
            </a:pPr>
            <a:r>
              <a:rPr lang="pt-BR" sz="1600" dirty="0">
                <a:solidFill>
                  <a:srgbClr val="000000"/>
                </a:solidFill>
              </a:rPr>
              <a:t>A equipe técnica de referência </a:t>
            </a:r>
            <a:r>
              <a:rPr lang="pt-BR" sz="1600" dirty="0">
                <a:solidFill>
                  <a:srgbClr val="C00000"/>
                </a:solidFill>
              </a:rPr>
              <a:t>poderá ser ampliada de acordo com as necessidades locais</a:t>
            </a:r>
            <a:r>
              <a:rPr lang="pt-BR" sz="1600" dirty="0">
                <a:solidFill>
                  <a:srgbClr val="000000"/>
                </a:solidFill>
              </a:rPr>
              <a:t>, observados: a incidência das situações de risco pessoal e social no município/DF; o tamanho dos territórios; a dispersão territorial das situações de risco; os dias e turnos de funcionamento do Serviço; entre outros aspectos.</a:t>
            </a:r>
          </a:p>
          <a:p>
            <a:pPr>
              <a:buFont typeface="Times New Roman" pitchFamily="16" charset="0"/>
              <a:buNone/>
              <a:defRPr/>
            </a:pPr>
            <a:endParaRPr lang="pt-BR" sz="1600" b="1" u="sng" dirty="0">
              <a:solidFill>
                <a:srgbClr val="000000"/>
              </a:solidFill>
              <a:ea typeface="MS PGothic" pitchFamily="32" charset="-128"/>
            </a:endParaRPr>
          </a:p>
          <a:p>
            <a:pPr>
              <a:buFont typeface="Times New Roman" pitchFamily="16" charset="0"/>
              <a:buNone/>
              <a:defRPr/>
            </a:pPr>
            <a:endParaRPr lang="pt-BR" sz="1600" b="1" u="sng" dirty="0">
              <a:solidFill>
                <a:srgbClr val="000000"/>
              </a:solidFill>
              <a:ea typeface="MS PGothic" pitchFamily="32" charset="-128"/>
            </a:endParaRPr>
          </a:p>
          <a:p>
            <a:pPr>
              <a:buFont typeface="Times New Roman" pitchFamily="16" charset="0"/>
              <a:buNone/>
              <a:defRPr/>
            </a:pPr>
            <a:r>
              <a:rPr lang="pt-BR" sz="2000" b="1" dirty="0">
                <a:solidFill>
                  <a:srgbClr val="0C57D2"/>
                </a:solidFill>
                <a:latin typeface="Calibri" pitchFamily="34" charset="0"/>
                <a:cs typeface="Arial" pitchFamily="34" charset="0"/>
              </a:rPr>
              <a:t>Período de funcionamento:</a:t>
            </a:r>
          </a:p>
          <a:p>
            <a:pPr>
              <a:buFont typeface="Times New Roman" pitchFamily="16" charset="0"/>
              <a:buNone/>
              <a:defRPr/>
            </a:pPr>
            <a:endParaRPr lang="pt-BR" sz="1600" dirty="0"/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pt-BR" sz="1600" dirty="0"/>
              <a:t>Orienta-se que o Serviço seja ofertado </a:t>
            </a:r>
            <a:r>
              <a:rPr lang="pt-BR" sz="1600" dirty="0">
                <a:solidFill>
                  <a:srgbClr val="C00000"/>
                </a:solidFill>
              </a:rPr>
              <a:t>ininterruptamente</a:t>
            </a:r>
            <a:r>
              <a:rPr lang="pt-BR" sz="1600" dirty="0"/>
              <a:t>, ou seja, todos os dias da semana, inclusive finais de semana e feriado, durante o dia e a noite. 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endParaRPr lang="pt-BR" sz="1600" dirty="0"/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pt-BR" sz="1600" dirty="0"/>
              <a:t>Todavia, o órgão gestor local poderá planejar a sua oferta de acordo com as especificidades de cada território.</a:t>
            </a:r>
          </a:p>
          <a:p>
            <a:pPr algn="just">
              <a:buSzPct val="45000"/>
              <a:defRPr/>
            </a:pPr>
            <a:endParaRPr lang="pt-BR" sz="1600" dirty="0">
              <a:solidFill>
                <a:srgbClr val="000000"/>
              </a:solidFill>
            </a:endParaRPr>
          </a:p>
          <a:p>
            <a:pPr algn="just" fontAlgn="auto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SzPct val="80000"/>
              <a:defRPr/>
            </a:pPr>
            <a:endParaRPr lang="pt-BR" altLang="pt-BR" sz="1600" b="1" dirty="0">
              <a:solidFill>
                <a:srgbClr val="771F28"/>
              </a:solidFill>
              <a:latin typeface="+mn-lt"/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3" descr="C:\Users\barbara.cavalcante\Desktop\Slide 2017.png">
            <a:extLst>
              <a:ext uri="{FF2B5EF4-FFF2-40B4-BE49-F238E27FC236}">
                <a16:creationId xmlns:a16="http://schemas.microsoft.com/office/drawing/2014/main" id="{98B72A8D-6B15-4009-A443-231740EBA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3" name="Título 1">
            <a:extLst>
              <a:ext uri="{FF2B5EF4-FFF2-40B4-BE49-F238E27FC236}">
                <a16:creationId xmlns:a16="http://schemas.microsoft.com/office/drawing/2014/main" id="{DAD61B8D-075E-42D8-946C-FDA7BBE731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274638"/>
            <a:ext cx="7772400" cy="552450"/>
          </a:xfrm>
        </p:spPr>
        <p:txBody>
          <a:bodyPr/>
          <a:lstStyle/>
          <a:p>
            <a:pPr eaLnBrk="1" hangingPunct="1"/>
            <a:r>
              <a:rPr lang="pt-BR" altLang="pt-BR" sz="2800" b="1"/>
              <a:t>Serviço Especializado em Abordagem Social</a:t>
            </a:r>
          </a:p>
        </p:txBody>
      </p:sp>
      <p:sp>
        <p:nvSpPr>
          <p:cNvPr id="6" name="Retângulo 13">
            <a:extLst>
              <a:ext uri="{FF2B5EF4-FFF2-40B4-BE49-F238E27FC236}">
                <a16:creationId xmlns:a16="http://schemas.microsoft.com/office/drawing/2014/main" id="{3CA0EDD3-655B-427A-888F-141BF89FD0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625" y="1125538"/>
            <a:ext cx="78486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285750" indent="-285750" algn="just" fontAlgn="auto"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/>
            </a:pPr>
            <a:r>
              <a:rPr lang="pt-BR" b="1" dirty="0">
                <a:solidFill>
                  <a:srgbClr val="000000"/>
                </a:solidFill>
                <a:latin typeface="+mn-lt"/>
              </a:rPr>
              <a:t>Tem a finalidade de assegurar </a:t>
            </a:r>
            <a:r>
              <a:rPr lang="pt-BR" b="1" dirty="0">
                <a:solidFill>
                  <a:srgbClr val="C00000"/>
                </a:solidFill>
                <a:latin typeface="+mn-lt"/>
              </a:rPr>
              <a:t>trabalho social de abordagem e busca ativa</a:t>
            </a:r>
            <a:r>
              <a:rPr lang="pt-BR" b="1" dirty="0">
                <a:solidFill>
                  <a:srgbClr val="000000"/>
                </a:solidFill>
                <a:latin typeface="+mn-lt"/>
              </a:rPr>
              <a:t> que </a:t>
            </a:r>
            <a:r>
              <a:rPr lang="pt-BR" b="1" dirty="0">
                <a:solidFill>
                  <a:srgbClr val="C00000"/>
                </a:solidFill>
                <a:latin typeface="+mn-lt"/>
              </a:rPr>
              <a:t>identifique, nos territórios, a incidência de situações de risco pessoal e social, por violação de direitos</a:t>
            </a:r>
            <a:r>
              <a:rPr lang="pt-BR" b="1" dirty="0">
                <a:solidFill>
                  <a:srgbClr val="000000"/>
                </a:solidFill>
                <a:latin typeface="+mn-lt"/>
              </a:rPr>
              <a:t>, como: trabalho infantil, exploração sexual de crianças e adolescentes, situação de rua, consumo de drogas, dentre outras.</a:t>
            </a:r>
          </a:p>
          <a:p>
            <a:pPr marL="285750" indent="-285750" algn="just" fontAlgn="auto"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/>
            </a:pPr>
            <a:r>
              <a:rPr lang="pt-BR" b="1" dirty="0">
                <a:latin typeface="+mn-lt"/>
              </a:rPr>
              <a:t>Deve ser ofertado de </a:t>
            </a:r>
            <a:r>
              <a:rPr lang="pt-BR" b="1" dirty="0">
                <a:solidFill>
                  <a:srgbClr val="C00000"/>
                </a:solidFill>
                <a:latin typeface="+mn-lt"/>
              </a:rPr>
              <a:t>forma continuada e programada, </a:t>
            </a:r>
            <a:r>
              <a:rPr lang="pt-BR" b="1" dirty="0">
                <a:solidFill>
                  <a:srgbClr val="000000"/>
                </a:solidFill>
                <a:latin typeface="+mn-lt"/>
              </a:rPr>
              <a:t>constituindo-se em processo de </a:t>
            </a:r>
            <a:r>
              <a:rPr lang="pt-BR" b="1" dirty="0">
                <a:solidFill>
                  <a:srgbClr val="C00000"/>
                </a:solidFill>
                <a:latin typeface="+mn-lt"/>
              </a:rPr>
              <a:t>trabalho planejado </a:t>
            </a:r>
            <a:r>
              <a:rPr lang="pt-BR" b="1" dirty="0">
                <a:solidFill>
                  <a:srgbClr val="000000"/>
                </a:solidFill>
                <a:latin typeface="+mn-lt"/>
              </a:rPr>
              <a:t>de </a:t>
            </a:r>
            <a:r>
              <a:rPr lang="pt-BR" b="1" dirty="0">
                <a:solidFill>
                  <a:srgbClr val="0070C0"/>
                </a:solidFill>
                <a:latin typeface="+mn-lt"/>
              </a:rPr>
              <a:t>APROXIMAÇÃO, ESCUTA QUALIFICADA e CONSTRUÇÃO GRADATIVA DE VÍNCULOS DE CONFIANÇA </a:t>
            </a:r>
            <a:r>
              <a:rPr lang="pt-BR" b="1" dirty="0">
                <a:solidFill>
                  <a:srgbClr val="000000"/>
                </a:solidFill>
                <a:latin typeface="+mn-lt"/>
              </a:rPr>
              <a:t>que favoreça o desenvolvimento do </a:t>
            </a:r>
            <a:r>
              <a:rPr lang="pt-BR" b="1" dirty="0">
                <a:solidFill>
                  <a:srgbClr val="C00000"/>
                </a:solidFill>
                <a:latin typeface="+mn-lt"/>
              </a:rPr>
              <a:t>trabalho social continuado </a:t>
            </a:r>
            <a:r>
              <a:rPr lang="pt-BR" b="1" dirty="0">
                <a:solidFill>
                  <a:srgbClr val="000000"/>
                </a:solidFill>
                <a:latin typeface="+mn-lt"/>
              </a:rPr>
              <a:t>com os usuários, com a </a:t>
            </a:r>
            <a:r>
              <a:rPr lang="pt-BR" b="1" dirty="0">
                <a:latin typeface="+mn-lt"/>
              </a:rPr>
              <a:t>perspectiva de </a:t>
            </a:r>
            <a:r>
              <a:rPr lang="pt-BR" b="1" dirty="0">
                <a:solidFill>
                  <a:srgbClr val="C00000"/>
                </a:solidFill>
                <a:latin typeface="+mn-lt"/>
              </a:rPr>
              <a:t>elaboração de novos projetos de vida</a:t>
            </a:r>
            <a:r>
              <a:rPr lang="pt-BR" b="1" dirty="0">
                <a:solidFill>
                  <a:srgbClr val="000000"/>
                </a:solidFill>
                <a:latin typeface="+mn-lt"/>
              </a:rPr>
              <a:t>. </a:t>
            </a:r>
          </a:p>
          <a:p>
            <a:pPr marL="285750" indent="-285750" algn="just" fontAlgn="auto"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/>
            </a:pPr>
            <a:endParaRPr lang="pt-BR" b="1" dirty="0">
              <a:solidFill>
                <a:srgbClr val="000000"/>
              </a:solidFill>
              <a:latin typeface="+mn-lt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pt-BR" b="1" dirty="0">
                <a:solidFill>
                  <a:srgbClr val="000000"/>
                </a:solidFill>
                <a:latin typeface="+mn-lt"/>
              </a:rPr>
              <a:t>Deve garantir </a:t>
            </a:r>
            <a:r>
              <a:rPr lang="pt-BR" b="1" dirty="0">
                <a:solidFill>
                  <a:srgbClr val="C00000"/>
                </a:solidFill>
                <a:latin typeface="+mn-lt"/>
              </a:rPr>
              <a:t>atenção às necessidades mais imediatas </a:t>
            </a:r>
            <a:r>
              <a:rPr lang="pt-BR" b="1" dirty="0">
                <a:solidFill>
                  <a:srgbClr val="000000"/>
                </a:solidFill>
                <a:latin typeface="+mn-lt"/>
              </a:rPr>
              <a:t>das famílias e dos indivíduos atendidos, buscando promover o </a:t>
            </a:r>
            <a:r>
              <a:rPr lang="pt-BR" b="1" dirty="0">
                <a:solidFill>
                  <a:srgbClr val="C00000"/>
                </a:solidFill>
                <a:latin typeface="+mn-lt"/>
              </a:rPr>
              <a:t>acesso à rede </a:t>
            </a:r>
            <a:r>
              <a:rPr lang="pt-BR" b="1" dirty="0" err="1">
                <a:solidFill>
                  <a:srgbClr val="C00000"/>
                </a:solidFill>
                <a:latin typeface="+mn-lt"/>
              </a:rPr>
              <a:t>socioassistencial</a:t>
            </a:r>
            <a:r>
              <a:rPr lang="pt-BR" b="1" dirty="0">
                <a:solidFill>
                  <a:srgbClr val="C00000"/>
                </a:solidFill>
                <a:latin typeface="+mn-lt"/>
              </a:rPr>
              <a:t>, </a:t>
            </a: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à documentação, ao CadÚnico,</a:t>
            </a:r>
            <a:r>
              <a:rPr lang="pt-BR" b="1" dirty="0">
                <a:solidFill>
                  <a:srgbClr val="C00000"/>
                </a:solidFill>
                <a:latin typeface="+mn-lt"/>
                <a:sym typeface="Calibri"/>
              </a:rPr>
              <a:t> às </a:t>
            </a:r>
            <a:r>
              <a:rPr lang="pt-BR" b="1" dirty="0">
                <a:solidFill>
                  <a:srgbClr val="C00000"/>
                </a:solidFill>
                <a:latin typeface="+mn-lt"/>
              </a:rPr>
              <a:t>demais políticas</a:t>
            </a:r>
            <a:r>
              <a:rPr lang="pt-BR" b="1" dirty="0">
                <a:solidFill>
                  <a:srgbClr val="000000"/>
                </a:solidFill>
                <a:latin typeface="+mn-lt"/>
              </a:rPr>
              <a:t> </a:t>
            </a:r>
            <a:r>
              <a:rPr lang="pt-BR" b="1" dirty="0">
                <a:solidFill>
                  <a:srgbClr val="C00000"/>
                </a:solidFill>
                <a:latin typeface="+mn-lt"/>
              </a:rPr>
              <a:t>públicas</a:t>
            </a: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ao sistema de justiça e de defesa de direitos</a:t>
            </a:r>
            <a:r>
              <a:rPr lang="pt-BR" b="1" dirty="0">
                <a:solidFill>
                  <a:srgbClr val="000000"/>
                </a:solidFill>
                <a:latin typeface="+mn-lt"/>
              </a:rPr>
              <a:t>, na perspectiva da garantia de direitos. 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pt-BR" b="1" dirty="0">
              <a:solidFill>
                <a:srgbClr val="000000"/>
              </a:solidFill>
              <a:latin typeface="+mn-lt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Informação, comunicação e defesa de direitos para </a:t>
            </a:r>
            <a:r>
              <a:rPr lang="pt-BR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empoderamento</a:t>
            </a: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dos/as usuários/as e organização coletiva – dimensão da </a:t>
            </a:r>
            <a:r>
              <a:rPr lang="pt-BR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socioeducação</a:t>
            </a:r>
            <a:endParaRPr lang="pt-BR" b="1" dirty="0">
              <a:solidFill>
                <a:srgbClr val="000000"/>
              </a:solidFill>
              <a:latin typeface="+mn-lt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endParaRPr lang="pt-BR" b="1" dirty="0">
              <a:solidFill>
                <a:srgbClr val="000000"/>
              </a:solidFill>
              <a:latin typeface="+mn-lt"/>
            </a:endParaRPr>
          </a:p>
          <a:p>
            <a:pPr marL="285750" indent="-285750" algn="just">
              <a:buFont typeface="Wingdings" pitchFamily="2" charset="2"/>
              <a:buChar char="ü"/>
              <a:defRPr/>
            </a:pPr>
            <a:endParaRPr lang="pt-BR" b="1" dirty="0">
              <a:solidFill>
                <a:srgbClr val="000000"/>
              </a:solidFill>
              <a:latin typeface="+mn-lt"/>
            </a:endParaRPr>
          </a:p>
          <a:p>
            <a:pPr algn="just">
              <a:defRPr/>
            </a:pPr>
            <a:endParaRPr lang="pt-BR" dirty="0">
              <a:solidFill>
                <a:srgbClr val="000000"/>
              </a:solidFill>
              <a:latin typeface="+mn-lt"/>
            </a:endParaRPr>
          </a:p>
          <a:p>
            <a:pPr algn="just">
              <a:defRPr/>
            </a:pPr>
            <a:endParaRPr lang="pt-BR" dirty="0">
              <a:solidFill>
                <a:srgbClr val="000000"/>
              </a:solidFill>
              <a:latin typeface="+mn-lt"/>
            </a:endParaRPr>
          </a:p>
          <a:p>
            <a:pPr algn="just" fontAlgn="auto"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Arial" charset="0"/>
              <a:buNone/>
              <a:defRPr/>
            </a:pPr>
            <a:endParaRPr lang="pt-BR" altLang="pt-BR" sz="1600" b="1" u="sng" dirty="0">
              <a:solidFill>
                <a:schemeClr val="tx2"/>
              </a:solidFill>
              <a:latin typeface="+mn-lt"/>
              <a:ea typeface="MS PGothic" pitchFamily="34" charset="-128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Shape 389" descr="C:\Users\barbara.cavalcante\Desktop\Slide 2017.png">
            <a:extLst>
              <a:ext uri="{FF2B5EF4-FFF2-40B4-BE49-F238E27FC236}">
                <a16:creationId xmlns:a16="http://schemas.microsoft.com/office/drawing/2014/main" id="{6E6A8257-9BA6-47AA-8316-A6E95DF7C5BE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0" name="Shape 390">
            <a:extLst>
              <a:ext uri="{FF2B5EF4-FFF2-40B4-BE49-F238E27FC236}">
                <a16:creationId xmlns:a16="http://schemas.microsoft.com/office/drawing/2014/main" id="{860AFD23-CC3B-46CF-A988-A7D57C25EADE}"/>
              </a:ext>
            </a:extLst>
          </p:cNvPr>
          <p:cNvSpPr txBox="1"/>
          <p:nvPr/>
        </p:nvSpPr>
        <p:spPr>
          <a:xfrm>
            <a:off x="115888" y="-282575"/>
            <a:ext cx="8726487" cy="4730750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 marL="0" lvl="1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/>
            </a:pPr>
            <a:endParaRPr sz="900" b="1" dirty="0">
              <a:solidFill>
                <a:srgbClr val="934B2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/>
            </a:pPr>
            <a:endParaRPr b="1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30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defRPr/>
            </a:pPr>
            <a:r>
              <a:rPr lang="pt-BR" altLang="pt-BR" sz="2800" b="1" dirty="0">
                <a:latin typeface="+mj-lt"/>
                <a:ea typeface="+mj-ea"/>
                <a:cs typeface="+mj-cs"/>
              </a:rPr>
              <a:t>Serviço Especializado em Abordagem Social</a:t>
            </a:r>
          </a:p>
          <a:p>
            <a:pPr marL="1143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defRPr/>
            </a:pPr>
            <a:endParaRPr lang="pt-BR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Processo de abordagens sensibilizando à </a:t>
            </a:r>
            <a:r>
              <a:rPr lang="pt-BR" sz="1600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VINCULAÇÃO A UM SERVIÇO DE ACOMPANHAMENTO INDIVIDUAL/FAMILIAR</a:t>
            </a: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CREAS, CENTRO POP, CENTRO DIA</a:t>
            </a:r>
            <a:endParaRPr sz="1600" dirty="0"/>
          </a:p>
          <a:p>
            <a:pPr marL="45720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r>
              <a:rPr lang="pt-BR" sz="1600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METODOLOGIAS e processos de trabalho </a:t>
            </a: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que considerem as especificidades dos sujeitos, dos territórios e das situações, valorizando a cultura local – crianças e adolescentes, jovens, adultos, idosos – trabalho infantil, exploração sexual, consumo de drogas...</a:t>
            </a:r>
          </a:p>
          <a:p>
            <a:pPr marL="45720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r>
              <a:rPr lang="pt-BR" sz="1600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Atenção personalizada </a:t>
            </a: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entender a história de vida, as relações sociais e afetivas, as necessidades, as possibilidades, as habilidades, os sofrimentos, os limites, as fraquezas, os desejos, os sonhos pessoais e profissionais, o que gosta de fazer - tudo vai contribuir para uma intervenção assertiva e para a (</a:t>
            </a:r>
            <a:r>
              <a:rPr lang="pt-BR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</a:t>
            </a: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)construção de projetos de vida;</a:t>
            </a:r>
          </a:p>
          <a:p>
            <a:pPr marL="45720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 abordagens podem ser </a:t>
            </a:r>
            <a:r>
              <a:rPr lang="pt-BR" sz="1600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realizadas em parceria </a:t>
            </a: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 outras políticas públicas, sistema de justiça e de defesa de direitos, movimento social. Exemplo: Defensorias Públicas</a:t>
            </a:r>
          </a:p>
          <a:p>
            <a:pPr marL="4572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endParaRPr lang="pt-BR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Char char="●"/>
              <a:defRPr/>
            </a:pPr>
            <a:endParaRPr dirty="0"/>
          </a:p>
          <a:p>
            <a:pPr marL="1143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defRPr/>
            </a:pP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1714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  <a:defRPr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Shape 407" descr="C:\Users\barbara.cavalcante\Desktop\Slide 2017.png">
            <a:extLst>
              <a:ext uri="{FF2B5EF4-FFF2-40B4-BE49-F238E27FC236}">
                <a16:creationId xmlns:a16="http://schemas.microsoft.com/office/drawing/2014/main" id="{6130048E-F247-485B-906A-241AAA93A51E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8" name="Shape 408">
            <a:extLst>
              <a:ext uri="{FF2B5EF4-FFF2-40B4-BE49-F238E27FC236}">
                <a16:creationId xmlns:a16="http://schemas.microsoft.com/office/drawing/2014/main" id="{6B02E651-EF91-4B16-BD0E-FAF54378A769}"/>
              </a:ext>
            </a:extLst>
          </p:cNvPr>
          <p:cNvSpPr txBox="1"/>
          <p:nvPr/>
        </p:nvSpPr>
        <p:spPr>
          <a:xfrm>
            <a:off x="473075" y="419100"/>
            <a:ext cx="8207375" cy="4732338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 marL="0" lv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/>
            </a:pPr>
            <a:endParaRPr sz="900" b="1" dirty="0">
              <a:solidFill>
                <a:srgbClr val="934B2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/>
            </a:pPr>
            <a:r>
              <a:rPr lang="pt-BR" sz="2000" b="1" dirty="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ALGUNS DESAFIOS DA ABORDAGEM SOCIAL:</a:t>
            </a:r>
          </a:p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defRPr/>
            </a:pPr>
            <a:endParaRPr lang="pt-BR" sz="2000" b="1" dirty="0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latin typeface="Calibri"/>
                <a:ea typeface="Calibri"/>
                <a:cs typeface="Calibri"/>
                <a:sym typeface="Calibri"/>
              </a:rPr>
              <a:t>A d</a:t>
            </a:r>
            <a:r>
              <a:rPr lang="pt-BR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efinição das áreas de atuação com base em denúncias da população, para a retirada das pessoas</a:t>
            </a:r>
            <a:r>
              <a:rPr lang="pt-BR" b="1" dirty="0">
                <a:latin typeface="Calibri"/>
                <a:ea typeface="Calibri"/>
                <a:cs typeface="Calibri"/>
                <a:sym typeface="Calibri"/>
              </a:rPr>
              <a:t>;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latin typeface="Calibri"/>
                <a:ea typeface="Calibri"/>
                <a:cs typeface="Calibri"/>
                <a:sym typeface="Calibri"/>
              </a:rPr>
              <a:t>A r</a:t>
            </a:r>
            <a:r>
              <a:rPr lang="pt-BR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ealização de diagnósticos </a:t>
            </a:r>
            <a:r>
              <a:rPr lang="pt-BR" b="1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socioterritoriais</a:t>
            </a:r>
            <a:r>
              <a:rPr lang="pt-BR" b="1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;</a:t>
            </a:r>
            <a:r>
              <a:rPr lang="pt-BR" b="1" dirty="0">
                <a:latin typeface="Calibri"/>
                <a:ea typeface="Calibri"/>
                <a:cs typeface="Calibri"/>
                <a:sym typeface="Calibri"/>
              </a:rPr>
              <a:t> 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Abordagens sem frequência regular; 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Registro dos atendimentos; 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Abordagens no horário noturno e final de semana;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Lógica dos encaminhamento ou verificar se tem vaga no Acolhimento;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Encaminhamentos sem acompanhamento;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Não desenvolve Trabalho Social de escuta, aproximação e construção de vínculo;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Garantir metodologia diferenciada de acordo com os ciclos de vida e as diversas situações;</a:t>
            </a:r>
          </a:p>
          <a:p>
            <a:pPr marL="285750" indent="-285750">
              <a:lnSpc>
                <a:spcPct val="150000"/>
              </a:lnSpc>
              <a:buSzPts val="24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Serviço que não vai pra rua;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Wingdings" panose="05000000000000000000" pitchFamily="2" charset="2"/>
              <a:buChar char="§"/>
              <a:defRPr/>
            </a:pPr>
            <a:endParaRPr lang="pt-BR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Shape 413" descr="C:\Users\barbara.cavalcante\Desktop\Slide 2017.png">
            <a:extLst>
              <a:ext uri="{FF2B5EF4-FFF2-40B4-BE49-F238E27FC236}">
                <a16:creationId xmlns:a16="http://schemas.microsoft.com/office/drawing/2014/main" id="{A925A03A-2F09-4D00-9B3D-56D2C60B19D5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4" name="Shape 414">
            <a:extLst>
              <a:ext uri="{FF2B5EF4-FFF2-40B4-BE49-F238E27FC236}">
                <a16:creationId xmlns:a16="http://schemas.microsoft.com/office/drawing/2014/main" id="{0C9D0CC2-2500-4430-8FA2-C9CA382F5B42}"/>
              </a:ext>
            </a:extLst>
          </p:cNvPr>
          <p:cNvSpPr txBox="1"/>
          <p:nvPr/>
        </p:nvSpPr>
        <p:spPr>
          <a:xfrm>
            <a:off x="501650" y="466725"/>
            <a:ext cx="8107363" cy="4732338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 marL="0" lvl="1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/>
            </a:pPr>
            <a:endParaRPr sz="900" b="1" dirty="0">
              <a:solidFill>
                <a:srgbClr val="934B2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ALGUNS DESAFIOS DA ABORDAGEM SOCIAL:</a:t>
            </a:r>
          </a:p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pt-BR" sz="2400" b="1" dirty="0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Unidades de Centro Pop e CREAS sem equipe exclusiva de Abordagem Social, o que sobrecarrega as equipes; </a:t>
            </a:r>
          </a:p>
          <a:p>
            <a:pPr marL="285750" indent="-285750">
              <a:lnSpc>
                <a:spcPct val="150000"/>
              </a:lnSpc>
              <a:buSzPts val="24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Dificuldade de articulação </a:t>
            </a:r>
            <a:r>
              <a:rPr lang="pt-BR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intersetorial</a:t>
            </a: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com outras políticas públicas, sistema de justiça e de defesa de direitos, movimento social;</a:t>
            </a:r>
          </a:p>
          <a:p>
            <a:pPr marL="285750" indent="-285750">
              <a:lnSpc>
                <a:spcPct val="150000"/>
              </a:lnSpc>
              <a:buSzPts val="24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Realização de abordagens em parceria com outras políticas públicas, sistema de justiça e de defesa de direitos, movimento social;</a:t>
            </a:r>
          </a:p>
          <a:p>
            <a:pPr marL="285750" indent="-285750">
              <a:lnSpc>
                <a:spcPct val="150000"/>
              </a:lnSpc>
              <a:buSzPts val="2400"/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Abordagens em parceria com a segurança pública - pode não permitir ou fragilizar o vínculo da equipe com a pessoa em situação de rua</a:t>
            </a:r>
            <a:endParaRPr lang="pt-BR" dirty="0"/>
          </a:p>
          <a:p>
            <a:pPr marL="457200" indent="-342900">
              <a:lnSpc>
                <a:spcPct val="150000"/>
              </a:lnSpc>
              <a:buClr>
                <a:schemeClr val="dk1"/>
              </a:buClr>
              <a:buSzPts val="1800"/>
              <a:buFont typeface="Calibri"/>
              <a:buChar char="-"/>
              <a:defRPr/>
            </a:pPr>
            <a:r>
              <a:rPr lang="pt-BR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Orientamos essa parceria para a proteção da equipe e dos usuários/as quando o território for muito violento, tiver tráfico de drogas...</a:t>
            </a:r>
            <a:endParaRPr lang="pt-BR" b="1" dirty="0">
              <a:solidFill>
                <a:schemeClr val="dk1"/>
              </a:solidFill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pt-BR" sz="2400" b="1" dirty="0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pt-BR" sz="2400" b="1" dirty="0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/>
            </a:pP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/>
            </a:pP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hape 531">
            <a:extLst>
              <a:ext uri="{FF2B5EF4-FFF2-40B4-BE49-F238E27FC236}">
                <a16:creationId xmlns:a16="http://schemas.microsoft.com/office/drawing/2014/main" id="{1F935C2D-A76F-4C7F-BFA5-395D94FE7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</p:spPr>
        <p:txBody>
          <a:bodyPr lIns="91425" tIns="45700" rIns="91425" bIns="45700"/>
          <a:lstStyle/>
          <a:p>
            <a:pPr algn="l">
              <a:buClr>
                <a:srgbClr val="000000"/>
              </a:buClr>
              <a:buSzPts val="1400"/>
            </a:pPr>
            <a:endParaRPr lang="pt-BR" altLang="pt-BR" sz="4000">
              <a:solidFill>
                <a:srgbClr val="000000"/>
              </a:solidFill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  <a:sym typeface="Trebuchet MS" panose="020B0603020202020204" pitchFamily="34" charset="0"/>
            </a:endParaRPr>
          </a:p>
        </p:txBody>
      </p:sp>
      <p:sp>
        <p:nvSpPr>
          <p:cNvPr id="73731" name="Shape 532">
            <a:extLst>
              <a:ext uri="{FF2B5EF4-FFF2-40B4-BE49-F238E27FC236}">
                <a16:creationId xmlns:a16="http://schemas.microsoft.com/office/drawing/2014/main" id="{88A4466B-F09E-4F67-9623-8F70AB3476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2249488"/>
            <a:ext cx="8229600" cy="4324350"/>
          </a:xfrm>
        </p:spPr>
        <p:txBody>
          <a:bodyPr lIns="91425" tIns="45700" rIns="91425" bIns="45700"/>
          <a:lstStyle/>
          <a:p>
            <a:pPr marL="565150" indent="-279400">
              <a:spcBef>
                <a:spcPct val="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None/>
            </a:pPr>
            <a:endParaRPr lang="pt-BR" altLang="pt-BR" sz="2800">
              <a:solidFill>
                <a:srgbClr val="000000"/>
              </a:solidFill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  <a:sym typeface="Georgia" panose="02040502050405020303" pitchFamily="18" charset="0"/>
            </a:endParaRPr>
          </a:p>
        </p:txBody>
      </p:sp>
      <p:pic>
        <p:nvPicPr>
          <p:cNvPr id="73732" name="Shape 533" descr="C:\Users\barbara.cavalcante\Desktop\Slide 2017.png">
            <a:extLst>
              <a:ext uri="{FF2B5EF4-FFF2-40B4-BE49-F238E27FC236}">
                <a16:creationId xmlns:a16="http://schemas.microsoft.com/office/drawing/2014/main" id="{4772791F-269B-4525-9945-5F8C1BE91C69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3" name="Shape 534">
            <a:extLst>
              <a:ext uri="{FF2B5EF4-FFF2-40B4-BE49-F238E27FC236}">
                <a16:creationId xmlns:a16="http://schemas.microsoft.com/office/drawing/2014/main" id="{54EF767A-7EB8-4B6C-964A-DF04617F31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400" y="95250"/>
            <a:ext cx="8304213" cy="863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 marL="4000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lvl="1" algn="ctr">
              <a:lnSpc>
                <a:spcPct val="150000"/>
              </a:lnSpc>
              <a:buClr>
                <a:srgbClr val="000000"/>
              </a:buClr>
              <a:buSzPts val="2400"/>
              <a:buFont typeface="Arial" panose="020B0604020202020204" pitchFamily="34" charset="0"/>
              <a:buNone/>
            </a:pPr>
            <a:r>
              <a:rPr lang="pt-BR" altLang="en-US" sz="2400" b="1">
                <a:solidFill>
                  <a:srgbClr val="980000"/>
                </a:solidFill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ALGUNS DESAFIOS PARA O TRABALHO INTERSETORIAL:  </a:t>
            </a:r>
          </a:p>
          <a:p>
            <a:pPr marL="0" lvl="1" algn="ctr">
              <a:lnSpc>
                <a:spcPct val="150000"/>
              </a:lnSpc>
              <a:buClr>
                <a:srgbClr val="000000"/>
              </a:buClr>
              <a:buSzPts val="2400"/>
              <a:buFont typeface="Arial" panose="020B0604020202020204" pitchFamily="34" charset="0"/>
              <a:buNone/>
            </a:pPr>
            <a:endParaRPr lang="pt-BR" altLang="en-US">
              <a:solidFill>
                <a:srgbClr val="000000"/>
              </a:solidFill>
            </a:endParaRPr>
          </a:p>
          <a:p>
            <a:pPr algn="just">
              <a:lnSpc>
                <a:spcPct val="150000"/>
              </a:lnSpc>
              <a:buClr>
                <a:srgbClr val="000000"/>
              </a:buClr>
              <a:buSzPts val="1800"/>
              <a:buFont typeface="Arial" panose="020B0604020202020204" pitchFamily="34" charset="0"/>
              <a:buChar char="•"/>
            </a:pPr>
            <a:r>
              <a:rPr lang="pt-BR" altLang="en-US" sz="1600" b="1">
                <a:solidFill>
                  <a:srgbClr val="000000"/>
                </a:solidFill>
              </a:rPr>
              <a:t>Dificuldades de articulações com as políticas setoriais e transversais, do sistema de justiça e de garantia de direitos, das redes comunitárias, da sociedade civil;</a:t>
            </a:r>
          </a:p>
          <a:p>
            <a:pPr algn="just">
              <a:lnSpc>
                <a:spcPct val="150000"/>
              </a:lnSpc>
              <a:buClr>
                <a:srgbClr val="000000"/>
              </a:buClr>
              <a:buSzPts val="1800"/>
              <a:buFont typeface="Arial" panose="020B0604020202020204" pitchFamily="34" charset="0"/>
              <a:buChar char="•"/>
            </a:pPr>
            <a:r>
              <a:rPr lang="pt-BR" altLang="en-US" sz="1600" b="1">
                <a:solidFill>
                  <a:srgbClr val="000000"/>
                </a:solidFill>
                <a:sym typeface="Calibri" panose="020F0502020204030204" pitchFamily="34" charset="0"/>
              </a:rPr>
              <a:t>Dificuldade da institucionalização das articulações intersetoriais com definição de processos de trabalho, fluxos e protocolos, ficando à mercê da personificação de cada gestão;</a:t>
            </a:r>
          </a:p>
          <a:p>
            <a:pPr algn="just">
              <a:lnSpc>
                <a:spcPct val="150000"/>
              </a:lnSpc>
              <a:buClr>
                <a:srgbClr val="000000"/>
              </a:buClr>
              <a:buSzPts val="1800"/>
              <a:buFont typeface="Arial" panose="020B0604020202020204" pitchFamily="34" charset="0"/>
              <a:buChar char="•"/>
            </a:pPr>
            <a:r>
              <a:rPr lang="pt-BR" altLang="en-US" sz="1600" b="1">
                <a:solidFill>
                  <a:srgbClr val="000000"/>
                </a:solidFill>
              </a:rPr>
              <a:t>Mas também existem muito desconhecimento </a:t>
            </a:r>
            <a:r>
              <a:rPr lang="pt-BR" altLang="en-US" sz="1600" b="1">
                <a:solidFill>
                  <a:srgbClr val="000000"/>
                </a:solidFill>
                <a:sym typeface="Calibri" panose="020F0502020204030204" pitchFamily="34" charset="0"/>
              </a:rPr>
              <a:t>sobre a atuação de cada ator da rede (de todos os lados) dificulta o trabalho e a articulação;</a:t>
            </a:r>
            <a:endParaRPr lang="pt-BR" altLang="en-US" sz="1600" b="1">
              <a:solidFill>
                <a:srgbClr val="000000"/>
              </a:solidFill>
            </a:endParaRPr>
          </a:p>
          <a:p>
            <a:pPr algn="just">
              <a:lnSpc>
                <a:spcPct val="150000"/>
              </a:lnSpc>
              <a:buClr>
                <a:srgbClr val="000000"/>
              </a:buClr>
              <a:buSzPts val="1800"/>
              <a:buFont typeface="Arial" panose="020B0604020202020204" pitchFamily="34" charset="0"/>
              <a:buChar char="•"/>
            </a:pPr>
            <a:r>
              <a:rPr lang="pt-BR" altLang="en-US" sz="1600" b="1" u="sng">
                <a:solidFill>
                  <a:srgbClr val="000000"/>
                </a:solidFill>
              </a:rPr>
              <a:t>Integração com o SUS:</a:t>
            </a:r>
          </a:p>
          <a:p>
            <a:pPr algn="just">
              <a:lnSpc>
                <a:spcPct val="150000"/>
              </a:lnSpc>
              <a:buClr>
                <a:srgbClr val="000000"/>
              </a:buClr>
              <a:buSzPts val="1800"/>
              <a:buFont typeface="Wingdings" panose="05000000000000000000" pitchFamily="2" charset="2"/>
              <a:buChar char="ü"/>
            </a:pPr>
            <a:r>
              <a:rPr lang="pt-BR" altLang="en-US" sz="1600" b="1">
                <a:solidFill>
                  <a:srgbClr val="000000"/>
                </a:solidFill>
                <a:sym typeface="Calibri" panose="020F0502020204030204" pitchFamily="34" charset="0"/>
              </a:rPr>
              <a:t>Trabalho articulado com o Consultório na Rua</a:t>
            </a:r>
          </a:p>
          <a:p>
            <a:pPr algn="just">
              <a:lnSpc>
                <a:spcPct val="150000"/>
              </a:lnSpc>
              <a:buClr>
                <a:srgbClr val="000000"/>
              </a:buClr>
              <a:buSzPts val="1800"/>
              <a:buFont typeface="Wingdings" panose="05000000000000000000" pitchFamily="2" charset="2"/>
              <a:buChar char="ü"/>
            </a:pPr>
            <a:r>
              <a:rPr lang="pt-BR" altLang="en-US" sz="1600" b="1">
                <a:solidFill>
                  <a:srgbClr val="000000"/>
                </a:solidFill>
                <a:sym typeface="Calibri" panose="020F0502020204030204" pitchFamily="34" charset="0"/>
              </a:rPr>
              <a:t>TUBERCULOSE (46x mais risco de adoecimento)</a:t>
            </a:r>
          </a:p>
          <a:p>
            <a:pPr algn="just">
              <a:lnSpc>
                <a:spcPct val="150000"/>
              </a:lnSpc>
              <a:buClr>
                <a:srgbClr val="000000"/>
              </a:buClr>
              <a:buSzPts val="1800"/>
              <a:buFont typeface="Wingdings" panose="05000000000000000000" pitchFamily="2" charset="2"/>
              <a:buChar char="ü"/>
            </a:pPr>
            <a:r>
              <a:rPr lang="pt-BR" altLang="en-US" sz="1600" b="1">
                <a:solidFill>
                  <a:srgbClr val="000000"/>
                </a:solidFill>
                <a:sym typeface="Calibri" panose="020F0502020204030204" pitchFamily="34" charset="0"/>
              </a:rPr>
              <a:t>SAÚDE MENTAL: dificuldade dos profissionais do SUAS em lidar com pessoas em sofrimento mental, principalmente se tiver em crise; </a:t>
            </a:r>
          </a:p>
          <a:p>
            <a:pPr algn="just">
              <a:lnSpc>
                <a:spcPct val="150000"/>
              </a:lnSpc>
              <a:buClr>
                <a:srgbClr val="000000"/>
              </a:buClr>
              <a:buSzPts val="1800"/>
              <a:buFont typeface="Wingdings" panose="05000000000000000000" pitchFamily="2" charset="2"/>
              <a:buChar char="ü"/>
            </a:pPr>
            <a:r>
              <a:rPr lang="pt-BR" altLang="en-US" sz="1600" b="1">
                <a:solidFill>
                  <a:srgbClr val="000000"/>
                </a:solidFill>
                <a:sym typeface="Calibri" panose="020F0502020204030204" pitchFamily="34" charset="0"/>
              </a:rPr>
              <a:t>ÁLCOOL E OUTRAS DROGAS </a:t>
            </a:r>
          </a:p>
          <a:p>
            <a:pPr algn="just">
              <a:lnSpc>
                <a:spcPct val="150000"/>
              </a:lnSpc>
              <a:buClr>
                <a:srgbClr val="000000"/>
              </a:buClr>
              <a:buSzPts val="1800"/>
              <a:buFont typeface="Wingdings" panose="05000000000000000000" pitchFamily="2" charset="2"/>
              <a:buChar char="ü"/>
            </a:pPr>
            <a:r>
              <a:rPr lang="pt-BR" altLang="en-US" sz="1600" b="1">
                <a:solidFill>
                  <a:srgbClr val="000000"/>
                </a:solidFill>
                <a:sym typeface="Calibri" panose="020F0502020204030204" pitchFamily="34" charset="0"/>
              </a:rPr>
              <a:t>Outras questões de saúde: bucal, coluna, diabetes...</a:t>
            </a:r>
          </a:p>
          <a:p>
            <a:pPr algn="just">
              <a:lnSpc>
                <a:spcPct val="150000"/>
              </a:lnSpc>
              <a:buClr>
                <a:srgbClr val="000000"/>
              </a:buClr>
              <a:buSzPts val="1800"/>
              <a:buFont typeface="Wingdings" panose="05000000000000000000" pitchFamily="2" charset="2"/>
              <a:buChar char="ü"/>
            </a:pPr>
            <a:endParaRPr lang="pt-BR" altLang="en-US" sz="1600">
              <a:solidFill>
                <a:srgbClr val="000000"/>
              </a:solidFill>
              <a:sym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hape 531">
            <a:extLst>
              <a:ext uri="{FF2B5EF4-FFF2-40B4-BE49-F238E27FC236}">
                <a16:creationId xmlns:a16="http://schemas.microsoft.com/office/drawing/2014/main" id="{13A63021-E367-4A1A-8A90-12FA7D0C1F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</p:spPr>
        <p:txBody>
          <a:bodyPr lIns="91425" tIns="45700" rIns="91425" bIns="45700"/>
          <a:lstStyle/>
          <a:p>
            <a:pPr algn="l">
              <a:buClr>
                <a:srgbClr val="000000"/>
              </a:buClr>
              <a:buSzPts val="1400"/>
            </a:pPr>
            <a:endParaRPr lang="pt-BR" altLang="pt-BR" sz="4000">
              <a:solidFill>
                <a:srgbClr val="000000"/>
              </a:solidFill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  <a:sym typeface="Trebuchet MS" panose="020B0603020202020204" pitchFamily="34" charset="0"/>
            </a:endParaRPr>
          </a:p>
        </p:txBody>
      </p:sp>
      <p:sp>
        <p:nvSpPr>
          <p:cNvPr id="75779" name="Shape 532">
            <a:extLst>
              <a:ext uri="{FF2B5EF4-FFF2-40B4-BE49-F238E27FC236}">
                <a16:creationId xmlns:a16="http://schemas.microsoft.com/office/drawing/2014/main" id="{A9B714C7-DABD-4358-BCCA-56706E39C0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2249488"/>
            <a:ext cx="8229600" cy="4324350"/>
          </a:xfrm>
        </p:spPr>
        <p:txBody>
          <a:bodyPr lIns="91425" tIns="45700" rIns="91425" bIns="45700"/>
          <a:lstStyle/>
          <a:p>
            <a:pPr marL="565150" indent="-279400">
              <a:spcBef>
                <a:spcPct val="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None/>
            </a:pPr>
            <a:endParaRPr lang="pt-BR" altLang="pt-BR" sz="2800">
              <a:solidFill>
                <a:srgbClr val="000000"/>
              </a:solidFill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  <a:sym typeface="Georgia" panose="02040502050405020303" pitchFamily="18" charset="0"/>
            </a:endParaRPr>
          </a:p>
        </p:txBody>
      </p:sp>
      <p:pic>
        <p:nvPicPr>
          <p:cNvPr id="75780" name="Shape 533" descr="C:\Users\barbara.cavalcante\Desktop\Slide 2017.png">
            <a:extLst>
              <a:ext uri="{FF2B5EF4-FFF2-40B4-BE49-F238E27FC236}">
                <a16:creationId xmlns:a16="http://schemas.microsoft.com/office/drawing/2014/main" id="{97B0B5B0-5A3A-4420-90AF-0294CC562EB2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4" name="Shape 534">
            <a:extLst>
              <a:ext uri="{FF2B5EF4-FFF2-40B4-BE49-F238E27FC236}">
                <a16:creationId xmlns:a16="http://schemas.microsoft.com/office/drawing/2014/main" id="{334F1DB2-F186-4E86-AB21-7671C466D014}"/>
              </a:ext>
            </a:extLst>
          </p:cNvPr>
          <p:cNvSpPr/>
          <p:nvPr/>
        </p:nvSpPr>
        <p:spPr>
          <a:xfrm>
            <a:off x="250825" y="188913"/>
            <a:ext cx="8305800" cy="8632825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 marL="114300" lvl="1" algn="just">
              <a:lnSpc>
                <a:spcPct val="150000"/>
              </a:lnSpc>
              <a:buClr>
                <a:schemeClr val="dk1"/>
              </a:buClr>
              <a:buSzPts val="1800"/>
              <a:defRPr/>
            </a:pPr>
            <a:r>
              <a:rPr lang="pt-BR" sz="2400" b="1" dirty="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ALGUNS DESAFIOS PARA O TRABALHO INTERSETORIAL:  </a:t>
            </a:r>
          </a:p>
          <a:p>
            <a:pPr marL="114300" lvl="1" algn="just">
              <a:lnSpc>
                <a:spcPct val="150000"/>
              </a:lnSpc>
              <a:buClr>
                <a:schemeClr val="dk1"/>
              </a:buClr>
              <a:buSzPts val="1800"/>
              <a:defRPr/>
            </a:pPr>
            <a:endParaRPr lang="pt-BR" sz="2400" b="1" dirty="0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00050" indent="-285750" algn="just">
              <a:lnSpc>
                <a:spcPct val="150000"/>
              </a:lnSpc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b="1" u="sng" dirty="0">
                <a:solidFill>
                  <a:prstClr val="black"/>
                </a:solidFill>
                <a:sym typeface="Calibri"/>
              </a:rPr>
              <a:t>Integração com SISAN (Segurança Alimentar e Nutricional):</a:t>
            </a:r>
          </a:p>
          <a:p>
            <a:pPr marL="400050" indent="-285750" algn="just">
              <a:lnSpc>
                <a:spcPct val="150000"/>
              </a:lnSpc>
              <a:buClr>
                <a:schemeClr val="dk1"/>
              </a:buClr>
              <a:buSzPts val="1800"/>
              <a:buFont typeface="Wingdings" panose="05000000000000000000" pitchFamily="2" charset="2"/>
              <a:buChar char="ü"/>
              <a:defRPr/>
            </a:pPr>
            <a:r>
              <a:rPr lang="pt-BR" b="1" dirty="0">
                <a:solidFill>
                  <a:prstClr val="black"/>
                </a:solidFill>
                <a:sym typeface="Calibri"/>
              </a:rPr>
              <a:t>Acesso à alimentação pela transferência de renda, pela oferta nas unidades socioassistenciais e pelos equipamentos e programas de Seguranças Alimentar e Nutricional: Restaurantes Populares, Banco de Alimentos, Cozinhas Comunitárias, PAA</a:t>
            </a:r>
            <a:endParaRPr lang="pt-BR" b="1" dirty="0">
              <a:solidFill>
                <a:prstClr val="black"/>
              </a:solidFill>
            </a:endParaRPr>
          </a:p>
          <a:p>
            <a:pPr marL="4000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b="1" u="sng" dirty="0">
                <a:solidFill>
                  <a:prstClr val="black"/>
                </a:solidFill>
              </a:rPr>
              <a:t>Articulação com a Habitação (e outras políticas):</a:t>
            </a:r>
          </a:p>
          <a:p>
            <a:pPr marL="4000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ü"/>
              <a:defRPr/>
            </a:pPr>
            <a:r>
              <a:rPr lang="pt-BR" b="1" dirty="0">
                <a:solidFill>
                  <a:prstClr val="black"/>
                </a:solidFill>
              </a:rPr>
              <a:t>Orientações quanto ao Acompanhamento de quem recebe Aluguel Social da Habitação ou foi contemplado com casa própria em conjunto com o  Trabalho Social da Habitação: adaptação, convivência, fortalecimento de vínculos familiares e comunitários, gestão condominial, saúde mental, consumo de álcool e outras drogas, dentre outras questões. (trabalho das outras políticas)</a:t>
            </a:r>
          </a:p>
          <a:p>
            <a:pPr marL="1143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defRPr/>
            </a:pPr>
            <a:r>
              <a:rPr lang="pt-BR" b="1" dirty="0">
                <a:solidFill>
                  <a:prstClr val="black"/>
                </a:solidFill>
              </a:rPr>
              <a:t>      [O que dá pra utilizar da metodologia do </a:t>
            </a:r>
            <a:r>
              <a:rPr lang="pt-BR" b="1" dirty="0" err="1">
                <a:solidFill>
                  <a:prstClr val="black"/>
                </a:solidFill>
              </a:rPr>
              <a:t>Housing</a:t>
            </a:r>
            <a:r>
              <a:rPr lang="pt-BR" b="1" dirty="0">
                <a:solidFill>
                  <a:prstClr val="black"/>
                </a:solidFill>
              </a:rPr>
              <a:t> </a:t>
            </a:r>
            <a:r>
              <a:rPr lang="pt-BR" b="1" dirty="0" err="1">
                <a:solidFill>
                  <a:prstClr val="black"/>
                </a:solidFill>
              </a:rPr>
              <a:t>First</a:t>
            </a:r>
            <a:r>
              <a:rPr lang="pt-BR" b="1" dirty="0">
                <a:solidFill>
                  <a:prstClr val="black"/>
                </a:solidFill>
              </a:rPr>
              <a:t>?]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hape 548">
            <a:extLst>
              <a:ext uri="{FF2B5EF4-FFF2-40B4-BE49-F238E27FC236}">
                <a16:creationId xmlns:a16="http://schemas.microsoft.com/office/drawing/2014/main" id="{0FBE7A50-BCDA-4208-8CBB-3B45C1A40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</p:spPr>
        <p:txBody>
          <a:bodyPr lIns="91425" tIns="45700" rIns="91425" bIns="45700"/>
          <a:lstStyle/>
          <a:p>
            <a:pPr algn="l">
              <a:buClr>
                <a:srgbClr val="000000"/>
              </a:buClr>
              <a:buSzPts val="1400"/>
            </a:pPr>
            <a:endParaRPr lang="pt-BR" altLang="pt-BR" sz="4000">
              <a:solidFill>
                <a:srgbClr val="000000"/>
              </a:solidFill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  <a:sym typeface="Trebuchet MS" panose="020B0603020202020204" pitchFamily="34" charset="0"/>
            </a:endParaRPr>
          </a:p>
        </p:txBody>
      </p:sp>
      <p:sp>
        <p:nvSpPr>
          <p:cNvPr id="77827" name="Shape 549">
            <a:extLst>
              <a:ext uri="{FF2B5EF4-FFF2-40B4-BE49-F238E27FC236}">
                <a16:creationId xmlns:a16="http://schemas.microsoft.com/office/drawing/2014/main" id="{A937F3F6-90A9-4434-8756-DD3F3D2013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2249488"/>
            <a:ext cx="8229600" cy="4324350"/>
          </a:xfrm>
        </p:spPr>
        <p:txBody>
          <a:bodyPr lIns="91425" tIns="45700" rIns="91425" bIns="45700"/>
          <a:lstStyle/>
          <a:p>
            <a:pPr marL="565150" indent="-279400">
              <a:spcBef>
                <a:spcPct val="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None/>
            </a:pPr>
            <a:endParaRPr lang="pt-BR" altLang="pt-BR" sz="2800">
              <a:solidFill>
                <a:srgbClr val="000000"/>
              </a:solidFill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  <a:sym typeface="Georgia" panose="02040502050405020303" pitchFamily="18" charset="0"/>
            </a:endParaRPr>
          </a:p>
        </p:txBody>
      </p:sp>
      <p:pic>
        <p:nvPicPr>
          <p:cNvPr id="77828" name="Shape 550" descr="C:\Users\barbara.cavalcante\Desktop\Slide 2017.png">
            <a:extLst>
              <a:ext uri="{FF2B5EF4-FFF2-40B4-BE49-F238E27FC236}">
                <a16:creationId xmlns:a16="http://schemas.microsoft.com/office/drawing/2014/main" id="{0FCF566B-359F-4E0A-9A82-550D797A9CCB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1" name="Shape 551">
            <a:extLst>
              <a:ext uri="{FF2B5EF4-FFF2-40B4-BE49-F238E27FC236}">
                <a16:creationId xmlns:a16="http://schemas.microsoft.com/office/drawing/2014/main" id="{BD2EAE18-2AAF-413F-9BCE-B4CAEEF6ECB2}"/>
              </a:ext>
            </a:extLst>
          </p:cNvPr>
          <p:cNvSpPr/>
          <p:nvPr/>
        </p:nvSpPr>
        <p:spPr>
          <a:xfrm>
            <a:off x="323850" y="368300"/>
            <a:ext cx="8362950" cy="8632825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 marL="0" lv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/>
            </a:pPr>
            <a:endParaRPr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1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b="1" dirty="0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ALGUMAS ESTRATÉGIAS PARA ENFRENTAR OS DESAFIOS</a:t>
            </a:r>
            <a:endParaRPr b="1" dirty="0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indent="-285750" algn="just">
              <a:lnSpc>
                <a:spcPct val="150000"/>
              </a:lnSpc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Agenda de Combate à Tuberculose com o Ministério da Saúde – Revisão da Instrução Operacional para a Rede </a:t>
            </a:r>
            <a:r>
              <a:rPr lang="pt-BR" sz="16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Socioassistencial</a:t>
            </a: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e composição do Comitê Interministerial;</a:t>
            </a:r>
          </a:p>
          <a:p>
            <a:pPr marL="285750" indent="-285750" algn="just">
              <a:lnSpc>
                <a:spcPct val="150000"/>
              </a:lnSpc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Agenda de articulação com o </a:t>
            </a: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SESAN para a </a:t>
            </a: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para a construção de estratégias de </a:t>
            </a: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</a:rPr>
              <a:t>integração do SUAS com o SISAN (Segurança Alimentar e Nutricional);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Demanda do ENCONTRO NACIONAL DOS DIREITOS SOCIOASSISTENCIAIS DA POPULAÇÃO EM SITUAÇÃO DE RUA - Julho/DF: espaço de diálogo e pactuação entre os gestores e o Movimento Nacional da População em Situação de Rua;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6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Estratégias de qualificação do SUAS em geral;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endParaRPr lang="pt-BR"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hape 548">
            <a:extLst>
              <a:ext uri="{FF2B5EF4-FFF2-40B4-BE49-F238E27FC236}">
                <a16:creationId xmlns:a16="http://schemas.microsoft.com/office/drawing/2014/main" id="{7535707B-FC56-4B87-A3B7-07FB6E40E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</p:spPr>
        <p:txBody>
          <a:bodyPr lIns="91425" tIns="45700" rIns="91425" bIns="45700"/>
          <a:lstStyle/>
          <a:p>
            <a:pPr algn="l">
              <a:buClr>
                <a:srgbClr val="000000"/>
              </a:buClr>
              <a:buSzPts val="1400"/>
            </a:pPr>
            <a:endParaRPr lang="pt-BR" altLang="pt-BR" sz="4000">
              <a:solidFill>
                <a:srgbClr val="000000"/>
              </a:solidFill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  <a:sym typeface="Trebuchet MS" panose="020B0603020202020204" pitchFamily="34" charset="0"/>
            </a:endParaRPr>
          </a:p>
        </p:txBody>
      </p:sp>
      <p:sp>
        <p:nvSpPr>
          <p:cNvPr id="79875" name="Shape 549">
            <a:extLst>
              <a:ext uri="{FF2B5EF4-FFF2-40B4-BE49-F238E27FC236}">
                <a16:creationId xmlns:a16="http://schemas.microsoft.com/office/drawing/2014/main" id="{78296033-7AC4-48C2-AA44-DA6010A8ED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2249488"/>
            <a:ext cx="8229600" cy="4324350"/>
          </a:xfrm>
        </p:spPr>
        <p:txBody>
          <a:bodyPr lIns="91425" tIns="45700" rIns="91425" bIns="45700"/>
          <a:lstStyle/>
          <a:p>
            <a:pPr marL="565150" indent="-279400">
              <a:spcBef>
                <a:spcPct val="0"/>
              </a:spcBef>
              <a:buClr>
                <a:srgbClr val="000000"/>
              </a:buClr>
              <a:buSzPts val="2800"/>
              <a:buFont typeface="Arial" panose="020B0604020202020204" pitchFamily="34" charset="0"/>
              <a:buNone/>
            </a:pPr>
            <a:endParaRPr lang="pt-BR" altLang="pt-BR" sz="2800">
              <a:solidFill>
                <a:srgbClr val="000000"/>
              </a:solidFill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  <a:sym typeface="Georgia" panose="02040502050405020303" pitchFamily="18" charset="0"/>
            </a:endParaRPr>
          </a:p>
        </p:txBody>
      </p:sp>
      <p:pic>
        <p:nvPicPr>
          <p:cNvPr id="79876" name="Shape 550" descr="C:\Users\barbara.cavalcante\Desktop\Slide 2017.png">
            <a:extLst>
              <a:ext uri="{FF2B5EF4-FFF2-40B4-BE49-F238E27FC236}">
                <a16:creationId xmlns:a16="http://schemas.microsoft.com/office/drawing/2014/main" id="{E169DE50-636B-4AC1-8E8B-22FD18686D1F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1" name="Shape 551">
            <a:extLst>
              <a:ext uri="{FF2B5EF4-FFF2-40B4-BE49-F238E27FC236}">
                <a16:creationId xmlns:a16="http://schemas.microsoft.com/office/drawing/2014/main" id="{BC6D4B48-C020-4936-831F-2526D97E3642}"/>
              </a:ext>
            </a:extLst>
          </p:cNvPr>
          <p:cNvSpPr/>
          <p:nvPr/>
        </p:nvSpPr>
        <p:spPr>
          <a:xfrm>
            <a:off x="346075" y="-387350"/>
            <a:ext cx="8362950" cy="8632825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/>
          <a:lstStyle/>
          <a:p>
            <a:pPr marL="0" lv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defRPr/>
            </a:pPr>
            <a:endParaRPr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1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b="1" dirty="0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980000"/>
                </a:solidFill>
                <a:latin typeface="Calibri"/>
                <a:ea typeface="Calibri"/>
                <a:cs typeface="Calibri"/>
                <a:sym typeface="Calibri"/>
              </a:rPr>
              <a:t>ESPERAMOS QUE NOS ANOS SEGUINTES: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pt-BR" b="1" dirty="0">
              <a:solidFill>
                <a:srgbClr val="98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  <a:defRPr/>
            </a:pPr>
            <a:r>
              <a:rPr lang="pt-BR" sz="1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Institucionalizar a articulação </a:t>
            </a:r>
            <a:r>
              <a:rPr lang="pt-BR" sz="14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intersetorial</a:t>
            </a:r>
            <a:r>
              <a:rPr lang="pt-BR" sz="1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 adesões à PNPR, políticas estaduais e municipais, CIAMP locais; </a:t>
            </a:r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Construção de orientações metodológicas dos serviços; </a:t>
            </a:r>
          </a:p>
          <a:p>
            <a:pPr marL="28575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Construção de orientação da vigilância </a:t>
            </a:r>
            <a:r>
              <a:rPr lang="pt-BR" sz="14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socioassistencial</a:t>
            </a:r>
            <a:r>
              <a:rPr lang="pt-BR" sz="1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sobre o diagnóstico </a:t>
            </a:r>
            <a:r>
              <a:rPr lang="pt-BR" sz="14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socioterritorial</a:t>
            </a:r>
            <a:r>
              <a:rPr lang="pt-BR" sz="1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; </a:t>
            </a:r>
          </a:p>
          <a:p>
            <a:pPr marL="28575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Desenvolver estratégias de compartilhamento de experiências de atendimento entre os municípios, de políticas estaduais, de diagnóstico </a:t>
            </a:r>
            <a:r>
              <a:rPr lang="pt-BR" sz="14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socioterritorial</a:t>
            </a:r>
            <a:r>
              <a:rPr lang="pt-BR" sz="1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de monitoramento;</a:t>
            </a:r>
            <a:endParaRPr lang="pt-BR" sz="1400" dirty="0"/>
          </a:p>
          <a:p>
            <a:pPr marL="28575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Câmara Técnica da CIT sobre o Acolhimento para População em Situação de Rua ;</a:t>
            </a:r>
          </a:p>
          <a:p>
            <a:pPr marL="28575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Câmara Técnica da CIT para discutir Proteção Social Especial;</a:t>
            </a:r>
          </a:p>
          <a:p>
            <a:pPr marL="28575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Parceria com MDH para um curso a distância;</a:t>
            </a:r>
          </a:p>
          <a:p>
            <a:pPr marL="28575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Aprimoramento da Informação, Registro, Monitoramento e Avaliação dos serviços:  </a:t>
            </a:r>
            <a:r>
              <a:rPr lang="pt-BR" sz="14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CadSUAS</a:t>
            </a:r>
            <a:r>
              <a:rPr lang="pt-BR" sz="1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Censo SUAS, RMA, Prontuário SUAS, ID CREAS, ID Centro Pop,  Sistema da Abordagem Social, Sistema do Acolhimento, monitoramento e apoio técnico do MDS aos estados e dos estados aos municípios;</a:t>
            </a:r>
            <a:endParaRPr lang="pt-BR" sz="1400" dirty="0">
              <a:sym typeface="Calibri"/>
            </a:endParaRPr>
          </a:p>
          <a:p>
            <a:pPr marL="28575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Fortalecimento do Controle Social e Participação dos usuários nas instâncias deliberativas do SUAS;</a:t>
            </a:r>
          </a:p>
          <a:p>
            <a:pPr marL="28575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r>
              <a:rPr lang="pt-BR" sz="1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Cofinanciamento federal e estadual - discussão do alargamento de critérios de elegibilidade;</a:t>
            </a:r>
          </a:p>
          <a:p>
            <a:pPr marL="285750" lvl="1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Wingdings" panose="05000000000000000000" pitchFamily="2" charset="2"/>
              <a:buChar char="§"/>
              <a:defRPr/>
            </a:pPr>
            <a:r>
              <a:rPr lang="pt-BR" sz="1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Campanhas contra o preconceito da sociedade em relação a população em situação de rua;</a:t>
            </a:r>
          </a:p>
          <a:p>
            <a:pPr marL="285750" lvl="1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Wingdings" panose="05000000000000000000" pitchFamily="2" charset="2"/>
              <a:buChar char="§"/>
              <a:defRPr/>
            </a:pPr>
            <a:r>
              <a:rPr lang="pt-BR" sz="1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Campanhas contra a violência institucional do estado;</a:t>
            </a:r>
          </a:p>
          <a:p>
            <a:pPr marL="285750" lvl="1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Wingdings" panose="05000000000000000000" pitchFamily="2" charset="2"/>
              <a:buChar char="§"/>
              <a:defRPr/>
            </a:pPr>
            <a:endParaRPr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sz="16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Shape 200">
            <a:extLst>
              <a:ext uri="{FF2B5EF4-FFF2-40B4-BE49-F238E27FC236}">
                <a16:creationId xmlns:a16="http://schemas.microsoft.com/office/drawing/2014/main" id="{B3488D13-4204-4E9E-B729-0B78D3D4138D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lIns="67500" tIns="35100" rIns="67500" bIns="35100"/>
          <a:lstStyle/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Times New Roman"/>
              <a:buNone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Times New Roman"/>
              <a:buNone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Times New Roman"/>
              <a:buNone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Times New Roman"/>
              <a:buNone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Times New Roman"/>
              <a:buNone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Times New Roman"/>
              <a:buNone/>
              <a:defRPr/>
            </a:pPr>
            <a:endParaRPr sz="105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923" name="Shape 201">
            <a:extLst>
              <a:ext uri="{FF2B5EF4-FFF2-40B4-BE49-F238E27FC236}">
                <a16:creationId xmlns:a16="http://schemas.microsoft.com/office/drawing/2014/main" id="{D9892F3C-48D9-4015-81C6-AE6B2C3222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425" y="0"/>
            <a:ext cx="8807450" cy="672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en-US" sz="3200">
                <a:solidFill>
                  <a:srgbClr val="980000"/>
                </a:solidFill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 </a:t>
            </a:r>
            <a:endParaRPr lang="en-US" altLang="en-US" b="1"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1924" name="Retângulo 1">
            <a:extLst>
              <a:ext uri="{FF2B5EF4-FFF2-40B4-BE49-F238E27FC236}">
                <a16:creationId xmlns:a16="http://schemas.microsoft.com/office/drawing/2014/main" id="{BAB5F878-401E-4E99-9758-283D261972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231775"/>
            <a:ext cx="7594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endParaRPr lang="pt-BR" altLang="en-US" sz="1600">
              <a:latin typeface="Arial" panose="020B0604020202020204" pitchFamily="34" charset="0"/>
            </a:endParaRPr>
          </a:p>
          <a:p>
            <a:r>
              <a:rPr lang="pt-BR" altLang="en-US" sz="1600">
                <a:latin typeface="Arial" panose="020B0604020202020204" pitchFamily="34" charset="0"/>
              </a:rPr>
              <a:t> </a:t>
            </a:r>
            <a:endParaRPr lang="pt-BR" altLang="en-US"/>
          </a:p>
        </p:txBody>
      </p:sp>
      <p:pic>
        <p:nvPicPr>
          <p:cNvPr id="81925" name="Imagem 4">
            <a:extLst>
              <a:ext uri="{FF2B5EF4-FFF2-40B4-BE49-F238E27FC236}">
                <a16:creationId xmlns:a16="http://schemas.microsoft.com/office/drawing/2014/main" id="{2AD75E06-43BC-425A-887B-ABC66D74A3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564188" cy="492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26" name="Shape 565">
            <a:extLst>
              <a:ext uri="{FF2B5EF4-FFF2-40B4-BE49-F238E27FC236}">
                <a16:creationId xmlns:a16="http://schemas.microsoft.com/office/drawing/2014/main" id="{50A25FBD-A818-4945-9159-247EBCBBD906}"/>
              </a:ext>
            </a:extLst>
          </p:cNvPr>
          <p:cNvSpPr txBox="1">
            <a:spLocks/>
          </p:cNvSpPr>
          <p:nvPr/>
        </p:nvSpPr>
        <p:spPr bwMode="auto">
          <a:xfrm>
            <a:off x="3927475" y="1316038"/>
            <a:ext cx="6226175" cy="422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265113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2" algn="ctr">
              <a:spcBef>
                <a:spcPct val="0"/>
              </a:spcBef>
              <a:buClr>
                <a:srgbClr val="000000"/>
              </a:buClr>
              <a:buSzPts val="2400"/>
              <a:buFont typeface="Arial" panose="020B0604020202020204" pitchFamily="34" charset="0"/>
              <a:buNone/>
            </a:pPr>
            <a:endParaRPr lang="pt-BR" altLang="en-US">
              <a:solidFill>
                <a:srgbClr val="000000"/>
              </a:solidFill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  <a:sym typeface="Georgia" panose="02040502050405020303" pitchFamily="18" charset="0"/>
            </a:endParaRPr>
          </a:p>
          <a:p>
            <a:pPr lvl="2" algn="ctr">
              <a:spcBef>
                <a:spcPct val="0"/>
              </a:spcBef>
              <a:buClr>
                <a:srgbClr val="000000"/>
              </a:buClr>
              <a:buSzPts val="2000"/>
              <a:buFont typeface="Arial" panose="020B0604020202020204" pitchFamily="34" charset="0"/>
              <a:buNone/>
            </a:pPr>
            <a:endParaRPr lang="pt-BR" altLang="en-US" sz="2000">
              <a:solidFill>
                <a:srgbClr val="000000"/>
              </a:solidFill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  <a:sym typeface="Georgia" panose="02040502050405020303" pitchFamily="18" charset="0"/>
            </a:endParaRPr>
          </a:p>
          <a:p>
            <a:pPr lvl="2" algn="ctr">
              <a:spcBef>
                <a:spcPct val="0"/>
              </a:spcBef>
              <a:buClr>
                <a:srgbClr val="000000"/>
              </a:buClr>
              <a:buSzPts val="4000"/>
              <a:buFont typeface="Arial" panose="020B0604020202020204" pitchFamily="34" charset="0"/>
              <a:buNone/>
            </a:pPr>
            <a:r>
              <a:rPr lang="pt-BR" altLang="en-US" sz="4000" b="1">
                <a:solidFill>
                  <a:srgbClr val="980000"/>
                </a:solidFill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OBRIGADA!!!</a:t>
            </a:r>
          </a:p>
          <a:p>
            <a:pPr lvl="2" algn="ctr">
              <a:spcBef>
                <a:spcPct val="0"/>
              </a:spcBef>
              <a:buClr>
                <a:srgbClr val="000000"/>
              </a:buClr>
              <a:buSzPts val="4000"/>
              <a:buFont typeface="Arial" panose="020B0604020202020204" pitchFamily="34" charset="0"/>
              <a:buNone/>
            </a:pPr>
            <a:endParaRPr lang="pt-BR" altLang="en-US" sz="1800" b="1">
              <a:solidFill>
                <a:srgbClr val="98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lvl="2" algn="ctr">
              <a:spcBef>
                <a:spcPct val="0"/>
              </a:spcBef>
              <a:buClr>
                <a:srgbClr val="000000"/>
              </a:buClr>
              <a:buSzPts val="4000"/>
              <a:buFont typeface="Arial" panose="020B0604020202020204" pitchFamily="34" charset="0"/>
              <a:buNone/>
            </a:pPr>
            <a:endParaRPr lang="pt-BR" altLang="en-US" sz="1800" b="1">
              <a:solidFill>
                <a:srgbClr val="98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lvl="2" algn="ctr">
              <a:spcBef>
                <a:spcPct val="0"/>
              </a:spcBef>
              <a:buClr>
                <a:srgbClr val="000000"/>
              </a:buClr>
              <a:buSzPts val="4000"/>
              <a:buFont typeface="Arial" panose="020B0604020202020204" pitchFamily="34" charset="0"/>
              <a:buNone/>
            </a:pPr>
            <a:endParaRPr lang="pt-BR" altLang="en-US" sz="1800" b="1">
              <a:solidFill>
                <a:srgbClr val="98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lvl="2" algn="ctr">
              <a:spcBef>
                <a:spcPct val="0"/>
              </a:spcBef>
              <a:buClr>
                <a:srgbClr val="000000"/>
              </a:buClr>
              <a:buSzPts val="4000"/>
              <a:buFont typeface="Arial" panose="020B0604020202020204" pitchFamily="34" charset="0"/>
              <a:buNone/>
            </a:pPr>
            <a:endParaRPr lang="pt-BR" altLang="en-US" sz="1800" b="1">
              <a:solidFill>
                <a:srgbClr val="98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lvl="2" algn="ctr">
              <a:spcBef>
                <a:spcPct val="0"/>
              </a:spcBef>
              <a:buClr>
                <a:srgbClr val="000000"/>
              </a:buClr>
              <a:buSzPts val="4000"/>
              <a:buFont typeface="Arial" panose="020B0604020202020204" pitchFamily="34" charset="0"/>
              <a:buNone/>
            </a:pPr>
            <a:endParaRPr lang="pt-BR" altLang="en-US" sz="1800" b="1">
              <a:solidFill>
                <a:srgbClr val="98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lvl="2" algn="ctr">
              <a:spcBef>
                <a:spcPct val="0"/>
              </a:spcBef>
              <a:buClr>
                <a:srgbClr val="000000"/>
              </a:buClr>
              <a:buSzPts val="4000"/>
              <a:buFont typeface="Arial" panose="020B0604020202020204" pitchFamily="34" charset="0"/>
              <a:buNone/>
            </a:pPr>
            <a:endParaRPr lang="pt-BR" altLang="en-US" sz="1800" b="1">
              <a:solidFill>
                <a:srgbClr val="98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lvl="2" algn="ctr">
              <a:spcBef>
                <a:spcPct val="0"/>
              </a:spcBef>
              <a:buClr>
                <a:srgbClr val="000000"/>
              </a:buClr>
              <a:buSzPts val="4000"/>
              <a:buFont typeface="Arial" panose="020B0604020202020204" pitchFamily="34" charset="0"/>
              <a:buNone/>
            </a:pPr>
            <a:endParaRPr lang="pt-BR" altLang="en-US" sz="1800" b="1">
              <a:solidFill>
                <a:srgbClr val="98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lvl="2" algn="ctr">
              <a:spcBef>
                <a:spcPct val="0"/>
              </a:spcBef>
              <a:buClr>
                <a:srgbClr val="000000"/>
              </a:buClr>
              <a:buSzPts val="4000"/>
              <a:buFont typeface="Arial" panose="020B0604020202020204" pitchFamily="34" charset="0"/>
              <a:buNone/>
            </a:pPr>
            <a:endParaRPr lang="pt-BR" altLang="en-US" sz="1800" b="1">
              <a:solidFill>
                <a:srgbClr val="98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lvl="2" algn="ctr">
              <a:spcBef>
                <a:spcPct val="0"/>
              </a:spcBef>
              <a:buClr>
                <a:srgbClr val="000000"/>
              </a:buClr>
              <a:buSzPts val="4000"/>
              <a:buFont typeface="Arial" panose="020B0604020202020204" pitchFamily="34" charset="0"/>
              <a:buNone/>
            </a:pPr>
            <a:endParaRPr lang="pt-BR" altLang="en-US" sz="1800" b="1">
              <a:solidFill>
                <a:srgbClr val="98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lvl="2" algn="ctr">
              <a:spcBef>
                <a:spcPct val="0"/>
              </a:spcBef>
              <a:buClr>
                <a:srgbClr val="000000"/>
              </a:buClr>
              <a:buSzPts val="4000"/>
              <a:buFont typeface="Arial" panose="020B0604020202020204" pitchFamily="34" charset="0"/>
              <a:buNone/>
            </a:pPr>
            <a:endParaRPr lang="pt-BR" altLang="en-US" sz="1800" b="1">
              <a:solidFill>
                <a:srgbClr val="980000"/>
              </a:solidFill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pPr lvl="2" algn="ctr">
              <a:spcBef>
                <a:spcPct val="0"/>
              </a:spcBef>
              <a:buClr>
                <a:srgbClr val="000000"/>
              </a:buClr>
              <a:buSzPts val="2000"/>
              <a:buFont typeface="Arial" panose="020B0604020202020204" pitchFamily="34" charset="0"/>
              <a:buNone/>
            </a:pPr>
            <a:endParaRPr lang="pt-BR" altLang="en-US" sz="1800">
              <a:solidFill>
                <a:srgbClr val="000000"/>
              </a:solidFill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  <a:sym typeface="Georgia" panose="02040502050405020303" pitchFamily="18" charset="0"/>
            </a:endParaRPr>
          </a:p>
          <a:p>
            <a:pPr lvl="2" algn="ctr">
              <a:spcBef>
                <a:spcPct val="0"/>
              </a:spcBef>
              <a:buClr>
                <a:srgbClr val="000000"/>
              </a:buClr>
              <a:buSzPts val="1800"/>
              <a:buFont typeface="Arial" panose="020B0604020202020204" pitchFamily="34" charset="0"/>
              <a:buNone/>
            </a:pPr>
            <a:endParaRPr lang="pt-BR" altLang="en-US" sz="1800" b="1">
              <a:solidFill>
                <a:srgbClr val="000000"/>
              </a:solidFill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  <a:sym typeface="Georgia" panose="02040502050405020303" pitchFamily="18" charset="0"/>
            </a:endParaRPr>
          </a:p>
          <a:p>
            <a:pPr lvl="2" algn="ctr">
              <a:spcBef>
                <a:spcPts val="300"/>
              </a:spcBef>
              <a:buClr>
                <a:srgbClr val="000000"/>
              </a:buClr>
              <a:buSzPts val="2000"/>
              <a:buFont typeface="Arial" panose="020B0604020202020204" pitchFamily="34" charset="0"/>
              <a:buNone/>
            </a:pPr>
            <a:endParaRPr lang="pt-BR" altLang="en-US" sz="2000">
              <a:solidFill>
                <a:srgbClr val="000000"/>
              </a:solidFill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  <a:sym typeface="Georgia" panose="02040502050405020303" pitchFamily="18" charset="0"/>
            </a:endParaRPr>
          </a:p>
          <a:p>
            <a:pPr lvl="2" algn="ctr">
              <a:spcBef>
                <a:spcPts val="300"/>
              </a:spcBef>
              <a:buClr>
                <a:srgbClr val="000000"/>
              </a:buClr>
              <a:buSzPts val="2000"/>
              <a:buFont typeface="Arial" panose="020B0604020202020204" pitchFamily="34" charset="0"/>
              <a:buNone/>
            </a:pPr>
            <a:endParaRPr lang="pt-BR" altLang="en-US" sz="2000">
              <a:solidFill>
                <a:srgbClr val="000000"/>
              </a:solidFill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  <a:sym typeface="Georgia" panose="02040502050405020303" pitchFamily="18" charset="0"/>
            </a:endParaRPr>
          </a:p>
          <a:p>
            <a:pPr lvl="2" algn="ctr">
              <a:spcBef>
                <a:spcPts val="300"/>
              </a:spcBef>
              <a:buClr>
                <a:srgbClr val="000000"/>
              </a:buClr>
              <a:buSzPts val="2000"/>
              <a:buFont typeface="Arial" panose="020B0604020202020204" pitchFamily="34" charset="0"/>
              <a:buNone/>
            </a:pPr>
            <a:endParaRPr lang="pt-BR" altLang="en-US" sz="2000">
              <a:solidFill>
                <a:srgbClr val="000000"/>
              </a:solidFill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  <a:sym typeface="Georgia" panose="02040502050405020303" pitchFamily="18" charset="0"/>
            </a:endParaRPr>
          </a:p>
        </p:txBody>
      </p:sp>
      <p:sp>
        <p:nvSpPr>
          <p:cNvPr id="81927" name="Retângulo 2">
            <a:extLst>
              <a:ext uri="{FF2B5EF4-FFF2-40B4-BE49-F238E27FC236}">
                <a16:creationId xmlns:a16="http://schemas.microsoft.com/office/drawing/2014/main" id="{B9BC8E5A-300E-4B70-899B-6816A72A38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6888" y="5540375"/>
            <a:ext cx="4572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2651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lvl="2" algn="ctr">
              <a:buClr>
                <a:srgbClr val="000000"/>
              </a:buClr>
              <a:buSzPts val="2800"/>
            </a:pPr>
            <a:r>
              <a:rPr lang="pt-BR" altLang="en-US" b="1">
                <a:solidFill>
                  <a:srgbClr val="980000"/>
                </a:solidFill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rPr>
              <a:t>Ministério do Desenvolvimento Social</a:t>
            </a:r>
          </a:p>
          <a:p>
            <a:pPr lvl="2" algn="ctr">
              <a:buClr>
                <a:srgbClr val="000000"/>
              </a:buClr>
              <a:buSzPts val="1600"/>
            </a:pPr>
            <a:endParaRPr lang="pt-BR" altLang="en-US" b="1" u="sng">
              <a:solidFill>
                <a:schemeClr val="hlink"/>
              </a:solidFill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  <a:sym typeface="Georgia" panose="02040502050405020303" pitchFamily="18" charset="0"/>
            </a:endParaRPr>
          </a:p>
          <a:p>
            <a:pPr lvl="2" algn="ctr">
              <a:buClr>
                <a:srgbClr val="000000"/>
              </a:buClr>
              <a:buSzPts val="2400"/>
            </a:pPr>
            <a:r>
              <a:rPr lang="pt-BR" altLang="en-US" b="1" u="sng">
                <a:solidFill>
                  <a:schemeClr val="hlink"/>
                </a:solidFill>
                <a:latin typeface="Georgia" panose="02040502050405020303" pitchFamily="18" charset="0"/>
                <a:ea typeface="Georgia" panose="02040502050405020303" pitchFamily="18" charset="0"/>
                <a:cs typeface="Georgia" panose="02040502050405020303" pitchFamily="18" charset="0"/>
                <a:sym typeface="Georgia" panose="02040502050405020303" pitchFamily="18" charset="0"/>
              </a:rPr>
              <a:t>www.mds.gov.br</a:t>
            </a:r>
            <a:endParaRPr lang="pt-BR" altLang="en-US" b="1">
              <a:solidFill>
                <a:srgbClr val="000000"/>
              </a:solidFill>
              <a:latin typeface="Georgia" panose="02040502050405020303" pitchFamily="18" charset="0"/>
              <a:ea typeface="Georgia" panose="02040502050405020303" pitchFamily="18" charset="0"/>
              <a:cs typeface="Georgia" panose="02040502050405020303" pitchFamily="18" charset="0"/>
              <a:sym typeface="Georgia" panose="02040502050405020303" pitchFamily="18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NUMBERDEC" val="0"/>
  <p:tag name="ARS_CHARTPARA_DATAPERCENTBASE" val="crParticipant"/>
  <p:tag name="ARS_CHARTPARA_PERCENTDEC" val="1"/>
  <p:tag name="ARS_CHARTPARA_SHOW3D" val="0"/>
  <p:tag name="ARS_CHARTPARA_SHOWWINDOW" val="0"/>
  <p:tag name="ARS_CHARTPOINTWIDTH" val="0.5"/>
  <p:tag name="ARS_CHARTSHOWITEMTEXT" val="0"/>
</p:tagLst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1917</TotalTime>
  <Words>7280</Words>
  <Application>Microsoft Office PowerPoint</Application>
  <PresentationFormat>Apresentação na tela (4:3)</PresentationFormat>
  <Paragraphs>837</Paragraphs>
  <Slides>55</Slides>
  <Notes>23</Notes>
  <HiddenSlides>3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55</vt:i4>
      </vt:variant>
    </vt:vector>
  </HeadingPairs>
  <TitlesOfParts>
    <vt:vector size="56" baseType="lpstr">
      <vt:lpstr>Tema do Office</vt:lpstr>
      <vt:lpstr>CENTRO POP   SANTA CATARINA</vt:lpstr>
      <vt:lpstr>Quem é a População em Situação de Rua?   Quantos são no Brasil?  Não existe contagem e perfil oficial</vt:lpstr>
      <vt:lpstr>Apresentação do PowerPoint</vt:lpstr>
      <vt:lpstr>Apresentação do PowerPoint</vt:lpstr>
      <vt:lpstr>Apresentação do PowerPoint</vt:lpstr>
      <vt:lpstr>Serviço Especializado em Abordagem Social Cofinanciamento federal</vt:lpstr>
      <vt:lpstr>População em Situação de Rua</vt:lpstr>
      <vt:lpstr>CRIANÇAS E ADOLESCENTES EM SITUAÇÃO DE RUA</vt:lpstr>
      <vt:lpstr>Apresentação do PowerPoint</vt:lpstr>
      <vt:lpstr>Apresentação do PowerPoint</vt:lpstr>
      <vt:lpstr>CADASTRO ÚNICO – Abril/2018: Principais motivos pelos quais mora na rua (múltipla marcação) </vt:lpstr>
      <vt:lpstr>CADASTRO ÚNICO – Abril/2018: Locais onde recebeu atendimento nos últimos meses (múltipla marcação)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CENTRO POP Centro de Referência Especializado para a População em Situação de Rua</vt:lpstr>
      <vt:lpstr>CENTRO POP </vt:lpstr>
      <vt:lpstr>CENTRO POP </vt:lpstr>
      <vt:lpstr>Serviço Especializado para Pessoas em Situação de Rua </vt:lpstr>
      <vt:lpstr> SEPOP/CENTRO POP </vt:lpstr>
      <vt:lpstr>SEPOP/CENTRO POP  </vt:lpstr>
      <vt:lpstr>SEPOP/CENTRO POP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SEPOP/CENTRO POP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Serviço Especializado em Abordagem Social</vt:lpstr>
      <vt:lpstr>Serviço Especializado em Abordagem Social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Barbara Cesar Cavalcante</dc:creator>
  <cp:lastModifiedBy>Barbara Cesar Cavalcante</cp:lastModifiedBy>
  <cp:revision>139</cp:revision>
  <dcterms:created xsi:type="dcterms:W3CDTF">2017-02-08T13:22:54Z</dcterms:created>
  <dcterms:modified xsi:type="dcterms:W3CDTF">2018-09-26T13:03:41Z</dcterms:modified>
</cp:coreProperties>
</file>